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40"/>
  </p:notesMasterIdLst>
  <p:handoutMasterIdLst>
    <p:handoutMasterId r:id="rId41"/>
  </p:handoutMasterIdLst>
  <p:sldIdLst>
    <p:sldId id="2974" r:id="rId5"/>
    <p:sldId id="2973" r:id="rId6"/>
    <p:sldId id="2987" r:id="rId7"/>
    <p:sldId id="2975" r:id="rId8"/>
    <p:sldId id="2978" r:id="rId9"/>
    <p:sldId id="2979" r:id="rId10"/>
    <p:sldId id="2976" r:id="rId11"/>
    <p:sldId id="2977" r:id="rId12"/>
    <p:sldId id="2988" r:id="rId13"/>
    <p:sldId id="2989" r:id="rId14"/>
    <p:sldId id="2997" r:id="rId15"/>
    <p:sldId id="2991" r:id="rId16"/>
    <p:sldId id="2998" r:id="rId17"/>
    <p:sldId id="2999" r:id="rId18"/>
    <p:sldId id="3003" r:id="rId19"/>
    <p:sldId id="3004" r:id="rId20"/>
    <p:sldId id="3000" r:id="rId21"/>
    <p:sldId id="3001" r:id="rId22"/>
    <p:sldId id="2992" r:id="rId23"/>
    <p:sldId id="2993" r:id="rId24"/>
    <p:sldId id="2995" r:id="rId25"/>
    <p:sldId id="2994" r:id="rId26"/>
    <p:sldId id="2996" r:id="rId27"/>
    <p:sldId id="3007" r:id="rId28"/>
    <p:sldId id="3005" r:id="rId29"/>
    <p:sldId id="3008" r:id="rId30"/>
    <p:sldId id="3002" r:id="rId31"/>
    <p:sldId id="3006" r:id="rId32"/>
    <p:sldId id="3009" r:id="rId33"/>
    <p:sldId id="3013" r:id="rId34"/>
    <p:sldId id="3015" r:id="rId35"/>
    <p:sldId id="3010" r:id="rId36"/>
    <p:sldId id="3011" r:id="rId37"/>
    <p:sldId id="3012" r:id="rId38"/>
    <p:sldId id="3014"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Gill Sans MT" panose="020B0502020104020203" pitchFamily="34" charset="0"/>
      <p:regular r:id="rId46"/>
      <p:bold r:id="rId47"/>
      <p:italic r:id="rId48"/>
      <p:boldItalic r:id="rId49"/>
    </p:embeddedFont>
    <p:embeddedFont>
      <p:font typeface="Gill Sans Nova Light" panose="020B0302020104020203" pitchFamily="34" charset="0"/>
      <p:regular r:id="rId50"/>
      <p:italic r:id="rId51"/>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FF00F7"/>
    <a:srgbClr val="662D91"/>
    <a:srgbClr val="525252"/>
    <a:srgbClr val="FFF800"/>
    <a:srgbClr val="FFFFFF"/>
    <a:srgbClr val="72BF44"/>
    <a:srgbClr val="FFF200"/>
    <a:srgbClr val="EAB200"/>
    <a:srgbClr val="C5AD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23FF7-E350-445C-8AD6-021E4867B0C9}" v="15" dt="2022-09-12T18:21:50.21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autoAdjust="0"/>
    <p:restoredTop sz="80256" autoAdjust="0"/>
  </p:normalViewPr>
  <p:slideViewPr>
    <p:cSldViewPr snapToGrid="0" snapToObjects="1" showGuides="1">
      <p:cViewPr>
        <p:scale>
          <a:sx n="66" d="100"/>
          <a:sy n="66" d="100"/>
        </p:scale>
        <p:origin x="48" y="111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12/09/2022</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‹N°›</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12/09/2022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‹N°›</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hyperlink" Target="https://www.tinkercad.com/"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ideo" Target="https://www.youtube.com/embed/A--EsXc24oQ?feature=oembed" TargetMode="Externa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create.arduino.cc/editor/tof/7819210e-77d2-445d-8493-60bf3c79376f/preview"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create.arduino.cc/editor/tof/0a284cc5-37fa-47ca-a833-bd368d40d843/preview" TargetMode="Externa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o.adafruit.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reate.arduino.cc/editor/tof/d6ac0b13-2cf1-4f19-8a20-4b888dc83a0e/preview" TargetMode="Externa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t-o-f.info/temp/getadafruitfeed.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2" Type="http://schemas.openxmlformats.org/officeDocument/2006/relationships/hyperlink" Target="https://create.arduino.cc/editor/tof/a6ae9661-cd81-417f-8088-d6246b6a9d8b/preview"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opensoundcontrol.org/spec-1_0" TargetMode="External"/><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hyperlink" Target="https://create.arduino.cc/editor/tof/b5435a79-2565-471d-a791-de8e652147ac/preview" TargetMode="External"/><Relationship Id="rId2" Type="http://schemas.openxmlformats.org/officeDocument/2006/relationships/hyperlink" Target="https://github.com/CNMAT/OSC" TargetMode="Externa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hyperlink" Target="https://forms.office.com/Pages/ResponsePage.aspx?id=x5Wp_94QyE6V2yjtBXZFXQUzl9ZngVZNgSQ8-DW1loNUM0g1Q01UVktaU0xJSDkzVEQ3OElEMkFDNi4u"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montmorency365-my.sharepoint.com/:f:/g/personal/tofredericks_cmontmorency_qc_ca/EpXRLQcPts9LmRJta1EeCn4B9ucdLRy7QqLhP1P_VRgi1w"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video" Target="https://www.youtube.com/embed/EjdJC-eTsRc?feature=oembed" TargetMode="External"/><Relationship Id="rId6" Type="http://schemas.openxmlformats.org/officeDocument/2006/relationships/image" Target="../media/image12.jpeg"/><Relationship Id="rId5" Type="http://schemas.openxmlformats.org/officeDocument/2006/relationships/hyperlink" Target="https://cmontmorency365-my.sharepoint.com/:f:/g/personal/tofredericks_cmontmorency_qc_ca/EhRlWbZ6Lo9FqqAM8b13oXIB4ogiV5TzeMQwZ-i4mZz62w?e=hlGHOe"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r>
              <a:rPr lang="en-CA" sz="12400" spc="0" dirty="0"/>
              <a:t>ESP32</a:t>
            </a:r>
            <a:endParaRPr lang="fr-CA" sz="4800" spc="0" dirty="0">
              <a:solidFill>
                <a:schemeClr val="accent5"/>
              </a:solidFill>
            </a:endParaRPr>
          </a:p>
        </p:txBody>
      </p:sp>
    </p:spTree>
    <p:extLst>
      <p:ext uri="{BB962C8B-B14F-4D97-AF65-F5344CB8AC3E}">
        <p14:creationId xmlns:p14="http://schemas.microsoft.com/office/powerpoint/2010/main" val="64367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267823"/>
          </a:xfrm>
        </p:spPr>
        <p:txBody>
          <a:bodyPr anchor="t"/>
          <a:lstStyle/>
          <a:p>
            <a:r>
              <a:rPr lang="fr-CA" sz="4400" dirty="0"/>
              <a:t>MAQUETTE MAX :  RÉALITÉ ÉTENDUE</a:t>
            </a:r>
            <a:br>
              <a:rPr lang="fr-CA" sz="4400" dirty="0"/>
            </a:br>
            <a:r>
              <a:rPr lang="fr-CA" sz="4400" dirty="0"/>
              <a:t>TRAVAIL SOMMATIF 40%</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091953" y="1720428"/>
            <a:ext cx="7093259" cy="2698718"/>
          </a:xfrm>
        </p:spPr>
        <p:txBody>
          <a:bodyPr>
            <a:normAutofit/>
          </a:bodyPr>
          <a:lstStyle/>
          <a:p>
            <a:pPr>
              <a:lnSpc>
                <a:spcPct val="100000"/>
              </a:lnSpc>
            </a:pPr>
            <a:r>
              <a:rPr lang="fr-CA" sz="1200" dirty="0"/>
              <a:t>Concevoir et produire la maquette d’un projet d’électronique physique qui démontre l’utilisation de capteurs et d’actionneurs liés à un programme multimédia dans Max. Votre projet doit démontrer que vous avez assimilé les concepts présentés depuis le début de la session et que vous pouvez intégrer ces concepts avec les logiciels que vous connaissez. Utilisez l’Arduino Nano pour réaliser votre projet.</a:t>
            </a:r>
          </a:p>
          <a:p>
            <a:pPr>
              <a:lnSpc>
                <a:spcPct val="100000"/>
              </a:lnSpc>
            </a:pPr>
            <a:r>
              <a:rPr lang="fr-CA" sz="1200" dirty="0"/>
              <a:t>Votre projet doit intégrer au minimum 2 transducteurs, dont au moins 1 capteur et 1 actionneur. Vous devez développer une certaine complexité qui démontre le concept de réalité étendue (qui traverse entre le virtuel et le réel).</a:t>
            </a:r>
          </a:p>
          <a:p>
            <a:pPr>
              <a:lnSpc>
                <a:spcPct val="100000"/>
              </a:lnSpc>
            </a:pPr>
            <a:r>
              <a:rPr lang="fr-CA" sz="1200" dirty="0"/>
              <a:t>Vous devez envoyer les données des capteurs dans Max.</a:t>
            </a:r>
          </a:p>
          <a:p>
            <a:pPr>
              <a:lnSpc>
                <a:spcPct val="100000"/>
              </a:lnSpc>
            </a:pPr>
            <a:r>
              <a:rPr lang="fr-CA" sz="1200" dirty="0"/>
              <a:t>Dans Max, vous devez traiter les données captées et les appliquer à :</a:t>
            </a:r>
          </a:p>
          <a:p>
            <a:pPr lvl="1">
              <a:lnSpc>
                <a:spcPct val="100000"/>
              </a:lnSpc>
            </a:pPr>
            <a:r>
              <a:rPr lang="fr-CA" sz="1200" dirty="0"/>
              <a:t>Au moins un transducteur branché à votre Arduino (le transducteur doit être contrôlé par Max)</a:t>
            </a:r>
          </a:p>
          <a:p>
            <a:pPr lvl="1">
              <a:lnSpc>
                <a:spcPct val="100000"/>
              </a:lnSpc>
            </a:pPr>
            <a:r>
              <a:rPr lang="fr-CA" sz="1200" dirty="0"/>
              <a:t>À un traitement visuel ou sonore dans Max</a:t>
            </a:r>
          </a:p>
        </p:txBody>
      </p:sp>
      <p:sp>
        <p:nvSpPr>
          <p:cNvPr id="8" name="Espace réservé du texte 2">
            <a:extLst>
              <a:ext uri="{FF2B5EF4-FFF2-40B4-BE49-F238E27FC236}">
                <a16:creationId xmlns:a16="http://schemas.microsoft.com/office/drawing/2014/main" id="{99140B69-5583-4C9B-8937-D75E236AA51C}"/>
              </a:ext>
            </a:extLst>
          </p:cNvPr>
          <p:cNvSpPr txBox="1">
            <a:spLocks/>
          </p:cNvSpPr>
          <p:nvPr/>
        </p:nvSpPr>
        <p:spPr>
          <a:xfrm>
            <a:off x="1091951" y="5657737"/>
            <a:ext cx="10484529" cy="937993"/>
          </a:xfrm>
          <a:prstGeom prst="rect">
            <a:avLst/>
          </a:prstGeom>
        </p:spPr>
        <p:txBody>
          <a:bodyPr vert="horz" lIns="91440" tIns="45720" rIns="91440" bIns="45720" numCol="3" rtlCol="0">
            <a:normAutofit fontScale="70000" lnSpcReduction="20000"/>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fr-CA" sz="1050" dirty="0"/>
              <a:t>Réalisation de maquettes et de prototypes physiques interactif</a:t>
            </a:r>
          </a:p>
          <a:p>
            <a:pPr lvl="0"/>
            <a:r>
              <a:rPr lang="fr-CA" sz="1050" dirty="0"/>
              <a:t>Conception d’un projet interactif</a:t>
            </a:r>
          </a:p>
          <a:p>
            <a:pPr lvl="0"/>
            <a:r>
              <a:rPr lang="fr-CA" sz="1050" dirty="0"/>
              <a:t>Tendances artistiques et usages des microcontrôleurs : origine et veille technologique</a:t>
            </a:r>
          </a:p>
          <a:p>
            <a:pPr lvl="0"/>
            <a:r>
              <a:rPr lang="fr-CA" sz="1050" dirty="0"/>
              <a:t>Choix de capteurs et d'actionneurs</a:t>
            </a:r>
          </a:p>
          <a:p>
            <a:pPr lvl="0"/>
            <a:r>
              <a:rPr lang="fr-CA" sz="1050" dirty="0"/>
              <a:t>Choix des éléments interactifs</a:t>
            </a:r>
          </a:p>
          <a:p>
            <a:pPr lvl="0"/>
            <a:r>
              <a:rPr lang="fr-CA" sz="1050" dirty="0"/>
              <a:t>Conception, schématisation et réalisation de circuits électroniques</a:t>
            </a:r>
          </a:p>
          <a:p>
            <a:pPr lvl="0"/>
            <a:r>
              <a:rPr lang="fr-CA" sz="1050" dirty="0"/>
              <a:t>Documentation du projet</a:t>
            </a:r>
          </a:p>
          <a:p>
            <a:pPr lvl="0"/>
            <a:r>
              <a:rPr lang="fr-CA" sz="1050" dirty="0"/>
              <a:t>Présentation du produit</a:t>
            </a:r>
          </a:p>
          <a:p>
            <a:pPr lvl="0"/>
            <a:r>
              <a:rPr lang="fr-CA" sz="1050" dirty="0"/>
              <a:t>Installation et configuration des ressources nécessaires</a:t>
            </a:r>
          </a:p>
          <a:p>
            <a:pPr lvl="0"/>
            <a:r>
              <a:rPr lang="fr-CA" sz="1050" dirty="0"/>
              <a:t>Configuration des périphériques</a:t>
            </a:r>
          </a:p>
          <a:p>
            <a:pPr lvl="0"/>
            <a:r>
              <a:rPr lang="fr-CA" sz="1050" dirty="0"/>
              <a:t>Communication entre logiciels multimédias, dispositifs matériels et microcontrôleurs </a:t>
            </a:r>
          </a:p>
          <a:p>
            <a:pPr lvl="0"/>
            <a:r>
              <a:rPr lang="fr-CA" sz="1050" dirty="0"/>
              <a:t>Entrées/sorties analogiques et numériques d’un microcontrôleur</a:t>
            </a:r>
          </a:p>
          <a:p>
            <a:pPr lvl="0"/>
            <a:r>
              <a:rPr lang="fr-CA" sz="1050" dirty="0"/>
              <a:t>Programmation et utilisation d’un microcontrôleur </a:t>
            </a:r>
          </a:p>
          <a:p>
            <a:pPr lvl="0"/>
            <a:r>
              <a:rPr lang="fr-CA" sz="1050" dirty="0"/>
              <a:t>Paramétrage des comportements</a:t>
            </a:r>
          </a:p>
          <a:p>
            <a:endParaRPr lang="fr-CA" sz="1050" dirty="0"/>
          </a:p>
        </p:txBody>
      </p:sp>
      <p:sp>
        <p:nvSpPr>
          <p:cNvPr id="10" name="Espace réservé du texte 2">
            <a:extLst>
              <a:ext uri="{FF2B5EF4-FFF2-40B4-BE49-F238E27FC236}">
                <a16:creationId xmlns:a16="http://schemas.microsoft.com/office/drawing/2014/main" id="{2B568285-328A-420F-9D47-B89EC44BCCD9}"/>
              </a:ext>
            </a:extLst>
          </p:cNvPr>
          <p:cNvSpPr txBox="1">
            <a:spLocks/>
          </p:cNvSpPr>
          <p:nvPr/>
        </p:nvSpPr>
        <p:spPr>
          <a:xfrm>
            <a:off x="1091953" y="5467612"/>
            <a:ext cx="10484529" cy="294721"/>
          </a:xfrm>
          <a:prstGeom prst="rect">
            <a:avLst/>
          </a:prstGeom>
        </p:spPr>
        <p:txBody>
          <a:bodyPr vert="horz" lIns="91440" tIns="45720" rIns="91440" bIns="45720" numCol="3" rtlCol="0">
            <a:normAutofit/>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200" b="1" dirty="0"/>
              <a:t>Contenus essentiels évalués</a:t>
            </a:r>
          </a:p>
        </p:txBody>
      </p:sp>
      <p:sp>
        <p:nvSpPr>
          <p:cNvPr id="5" name="Rectangle 4">
            <a:extLst>
              <a:ext uri="{FF2B5EF4-FFF2-40B4-BE49-F238E27FC236}">
                <a16:creationId xmlns:a16="http://schemas.microsoft.com/office/drawing/2014/main" id="{6351D55D-BAC8-4E99-AECB-A2665059AE79}"/>
              </a:ext>
            </a:extLst>
          </p:cNvPr>
          <p:cNvSpPr/>
          <p:nvPr/>
        </p:nvSpPr>
        <p:spPr>
          <a:xfrm>
            <a:off x="1393792" y="444733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7" name="Flèche : droite 6">
            <a:extLst>
              <a:ext uri="{FF2B5EF4-FFF2-40B4-BE49-F238E27FC236}">
                <a16:creationId xmlns:a16="http://schemas.microsoft.com/office/drawing/2014/main" id="{EA0E2A29-DE37-4E9C-83DA-B72C39858F9E}"/>
              </a:ext>
            </a:extLst>
          </p:cNvPr>
          <p:cNvSpPr/>
          <p:nvPr/>
        </p:nvSpPr>
        <p:spPr>
          <a:xfrm>
            <a:off x="2663304" y="4482997"/>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8DD56CC3-1482-4F40-8E46-35F29EE07AF9}"/>
              </a:ext>
            </a:extLst>
          </p:cNvPr>
          <p:cNvSpPr/>
          <p:nvPr/>
        </p:nvSpPr>
        <p:spPr>
          <a:xfrm>
            <a:off x="3719750" y="4549795"/>
            <a:ext cx="1003177" cy="648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Max</a:t>
            </a:r>
            <a:r>
              <a:rPr lang="fr-CA" dirty="0"/>
              <a:t> </a:t>
            </a:r>
          </a:p>
        </p:txBody>
      </p:sp>
      <p:sp>
        <p:nvSpPr>
          <p:cNvPr id="14" name="Rectangle 13">
            <a:extLst>
              <a:ext uri="{FF2B5EF4-FFF2-40B4-BE49-F238E27FC236}">
                <a16:creationId xmlns:a16="http://schemas.microsoft.com/office/drawing/2014/main" id="{526E6DEA-A653-431D-9EC5-C1EE866A1715}"/>
              </a:ext>
            </a:extLst>
          </p:cNvPr>
          <p:cNvSpPr/>
          <p:nvPr/>
        </p:nvSpPr>
        <p:spPr>
          <a:xfrm>
            <a:off x="5918452" y="4129692"/>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15" name="Flèche : droite 14">
            <a:extLst>
              <a:ext uri="{FF2B5EF4-FFF2-40B4-BE49-F238E27FC236}">
                <a16:creationId xmlns:a16="http://schemas.microsoft.com/office/drawing/2014/main" id="{70110A4C-CFE1-450E-B96F-7550CD537ADA}"/>
              </a:ext>
            </a:extLst>
          </p:cNvPr>
          <p:cNvSpPr/>
          <p:nvPr/>
        </p:nvSpPr>
        <p:spPr>
          <a:xfrm>
            <a:off x="4819101" y="4149365"/>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65C4EF79-3156-49B3-A984-3CF7B63DF3A2}"/>
              </a:ext>
            </a:extLst>
          </p:cNvPr>
          <p:cNvSpPr/>
          <p:nvPr/>
        </p:nvSpPr>
        <p:spPr>
          <a:xfrm>
            <a:off x="5910318" y="510470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a:solidFill>
                  <a:schemeClr val="tx1"/>
                </a:solidFill>
              </a:rPr>
              <a:t>Traitement visuel ou sonore</a:t>
            </a:r>
          </a:p>
        </p:txBody>
      </p:sp>
      <p:sp>
        <p:nvSpPr>
          <p:cNvPr id="18" name="Rectangle 17">
            <a:extLst>
              <a:ext uri="{FF2B5EF4-FFF2-40B4-BE49-F238E27FC236}">
                <a16:creationId xmlns:a16="http://schemas.microsoft.com/office/drawing/2014/main" id="{2BA4CBF7-5D26-478A-9F2D-7669F275B608}"/>
              </a:ext>
            </a:extLst>
          </p:cNvPr>
          <p:cNvSpPr/>
          <p:nvPr/>
        </p:nvSpPr>
        <p:spPr>
          <a:xfrm>
            <a:off x="8185212" y="1692239"/>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1 : en réchauffant avec une flamme le capteur de température TMP36 de votre kit, une vidéo affiche une image de montgolfière qui monte. En même temps, le haut-parleur piezo joue un son de plus en plus aigu.</a:t>
            </a:r>
          </a:p>
        </p:txBody>
      </p:sp>
      <p:sp>
        <p:nvSpPr>
          <p:cNvPr id="19" name="Rectangle 18">
            <a:extLst>
              <a:ext uri="{FF2B5EF4-FFF2-40B4-BE49-F238E27FC236}">
                <a16:creationId xmlns:a16="http://schemas.microsoft.com/office/drawing/2014/main" id="{56C56640-FB07-49ED-ACE9-E539617D279E}"/>
              </a:ext>
            </a:extLst>
          </p:cNvPr>
          <p:cNvSpPr/>
          <p:nvPr/>
        </p:nvSpPr>
        <p:spPr>
          <a:xfrm>
            <a:off x="8185211" y="2601053"/>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2 : en soufflant dans un micro, cela fait bouger le servo comme si c’était un brin de gazon qui oscille dans le vent. Plus on souffle, plus l’écran vidéo devient illuminé et des DEL s’illuminent.  </a:t>
            </a:r>
          </a:p>
        </p:txBody>
      </p:sp>
      <p:sp>
        <p:nvSpPr>
          <p:cNvPr id="11" name="Flèche : double flèche horizontale 10">
            <a:extLst>
              <a:ext uri="{FF2B5EF4-FFF2-40B4-BE49-F238E27FC236}">
                <a16:creationId xmlns:a16="http://schemas.microsoft.com/office/drawing/2014/main" id="{17A23081-AFE0-47E4-8713-EE219F47D15D}"/>
              </a:ext>
            </a:extLst>
          </p:cNvPr>
          <p:cNvSpPr/>
          <p:nvPr/>
        </p:nvSpPr>
        <p:spPr>
          <a:xfrm>
            <a:off x="4776196" y="5145253"/>
            <a:ext cx="1003177" cy="435005"/>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19">
            <a:extLst>
              <a:ext uri="{FF2B5EF4-FFF2-40B4-BE49-F238E27FC236}">
                <a16:creationId xmlns:a16="http://schemas.microsoft.com/office/drawing/2014/main" id="{7D070C83-31B9-4C5F-8049-954DD86ABBC9}"/>
              </a:ext>
            </a:extLst>
          </p:cNvPr>
          <p:cNvSpPr/>
          <p:nvPr/>
        </p:nvSpPr>
        <p:spPr>
          <a:xfrm>
            <a:off x="8185210" y="3511836"/>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3 : des potentiomètres et des boutons permettent de contrôler un synthétiseur et un séquenceur qui génèrent des sons. Des DEL clignotent en synchronisation avec les séquences et le volume sonore.</a:t>
            </a:r>
          </a:p>
        </p:txBody>
      </p:sp>
      <p:sp>
        <p:nvSpPr>
          <p:cNvPr id="21" name="Rectangle 20">
            <a:extLst>
              <a:ext uri="{FF2B5EF4-FFF2-40B4-BE49-F238E27FC236}">
                <a16:creationId xmlns:a16="http://schemas.microsoft.com/office/drawing/2014/main" id="{85DA1BDF-9CE4-4CC2-9994-D8C8B5ED262A}"/>
              </a:ext>
            </a:extLst>
          </p:cNvPr>
          <p:cNvSpPr/>
          <p:nvPr/>
        </p:nvSpPr>
        <p:spPr>
          <a:xfrm>
            <a:off x="8185209" y="4419146"/>
            <a:ext cx="3648721" cy="115824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 votre code </a:t>
            </a:r>
            <a:r>
              <a:rPr lang="fr-CA" sz="1200" b="1" dirty="0">
                <a:solidFill>
                  <a:schemeClr val="tx2"/>
                </a:solidFill>
              </a:rPr>
              <a:t>Arduino</a:t>
            </a:r>
            <a:r>
              <a:rPr lang="fr-CA" sz="1200" dirty="0">
                <a:solidFill>
                  <a:schemeClr val="tx2"/>
                </a:solidFill>
              </a:rPr>
              <a:t>, votre code </a:t>
            </a:r>
            <a:r>
              <a:rPr lang="fr-CA" sz="1200" b="1" dirty="0">
                <a:solidFill>
                  <a:schemeClr val="tx2"/>
                </a:solidFill>
              </a:rPr>
              <a:t>Max</a:t>
            </a:r>
            <a:r>
              <a:rPr lang="fr-CA" sz="1200" dirty="0">
                <a:solidFill>
                  <a:schemeClr val="tx2"/>
                </a:solidFill>
              </a:rPr>
              <a:t>, un </a:t>
            </a:r>
            <a:r>
              <a:rPr lang="fr-CA" sz="1200" b="1" dirty="0">
                <a:solidFill>
                  <a:schemeClr val="tx2"/>
                </a:solidFill>
              </a:rPr>
              <a:t>schéma</a:t>
            </a:r>
            <a:r>
              <a:rPr lang="fr-CA" sz="1200" dirty="0">
                <a:solidFill>
                  <a:schemeClr val="tx2"/>
                </a:solidFill>
              </a:rPr>
              <a:t> de votre circuit (un dessin dans Photoshop, Illustrator ou </a:t>
            </a:r>
            <a:r>
              <a:rPr lang="fr-CA" sz="1200" dirty="0">
                <a:solidFill>
                  <a:schemeClr val="tx2"/>
                </a:solidFill>
                <a:hlinkClick r:id="rId2">
                  <a:extLst>
                    <a:ext uri="{A12FA001-AC4F-418D-AE19-62706E023703}">
                      <ahyp:hlinkClr xmlns:ahyp="http://schemas.microsoft.com/office/drawing/2018/hyperlinkcolor" val="tx"/>
                    </a:ext>
                  </a:extLst>
                </a:hlinkClick>
              </a:rPr>
              <a:t>https://www.tinkercad.com/</a:t>
            </a:r>
            <a:r>
              <a:rPr lang="fr-CA" sz="1200" dirty="0">
                <a:solidFill>
                  <a:schemeClr val="tx2"/>
                </a:solidFill>
              </a:rPr>
              <a:t>), un schéma comme celui à gauche qui explique les relations entre les éléments et une </a:t>
            </a:r>
            <a:r>
              <a:rPr lang="fr-CA" sz="1200" b="1" dirty="0">
                <a:solidFill>
                  <a:schemeClr val="tx2"/>
                </a:solidFill>
              </a:rPr>
              <a:t>vidéo</a:t>
            </a:r>
            <a:r>
              <a:rPr lang="fr-CA" sz="1200" dirty="0">
                <a:solidFill>
                  <a:schemeClr val="tx2"/>
                </a:solidFill>
              </a:rPr>
              <a:t> démontrant le fonctionnement de votre projet.</a:t>
            </a:r>
          </a:p>
        </p:txBody>
      </p:sp>
      <p:sp>
        <p:nvSpPr>
          <p:cNvPr id="22" name="Rectangle 21">
            <a:extLst>
              <a:ext uri="{FF2B5EF4-FFF2-40B4-BE49-F238E27FC236}">
                <a16:creationId xmlns:a16="http://schemas.microsoft.com/office/drawing/2014/main" id="{4A9FDDE8-102F-4A9F-9C39-0C783D2E2C22}"/>
              </a:ext>
            </a:extLst>
          </p:cNvPr>
          <p:cNvSpPr/>
          <p:nvPr/>
        </p:nvSpPr>
        <p:spPr>
          <a:xfrm>
            <a:off x="1381588" y="498185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23" name="Flèche : droite 22">
            <a:extLst>
              <a:ext uri="{FF2B5EF4-FFF2-40B4-BE49-F238E27FC236}">
                <a16:creationId xmlns:a16="http://schemas.microsoft.com/office/drawing/2014/main" id="{6993D3F7-85B9-468B-B15B-46CA1E6AE7FC}"/>
              </a:ext>
            </a:extLst>
          </p:cNvPr>
          <p:cNvSpPr/>
          <p:nvPr/>
        </p:nvSpPr>
        <p:spPr>
          <a:xfrm>
            <a:off x="2674412" y="4978011"/>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23">
            <a:extLst>
              <a:ext uri="{FF2B5EF4-FFF2-40B4-BE49-F238E27FC236}">
                <a16:creationId xmlns:a16="http://schemas.microsoft.com/office/drawing/2014/main" id="{9751EA20-184D-495B-8629-9B732843E2AD}"/>
              </a:ext>
            </a:extLst>
          </p:cNvPr>
          <p:cNvSpPr/>
          <p:nvPr/>
        </p:nvSpPr>
        <p:spPr>
          <a:xfrm>
            <a:off x="5918452" y="460638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25" name="Flèche : droite 24">
            <a:extLst>
              <a:ext uri="{FF2B5EF4-FFF2-40B4-BE49-F238E27FC236}">
                <a16:creationId xmlns:a16="http://schemas.microsoft.com/office/drawing/2014/main" id="{4CDC0FA6-3181-4FB2-AAB2-1B5549134C2F}"/>
              </a:ext>
            </a:extLst>
          </p:cNvPr>
          <p:cNvSpPr/>
          <p:nvPr/>
        </p:nvSpPr>
        <p:spPr>
          <a:xfrm>
            <a:off x="4819101" y="4626060"/>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05093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11</a:t>
            </a:r>
            <a:endParaRPr lang="fr-CA" dirty="0"/>
          </a:p>
        </p:txBody>
      </p:sp>
    </p:spTree>
    <p:extLst>
      <p:ext uri="{BB962C8B-B14F-4D97-AF65-F5344CB8AC3E}">
        <p14:creationId xmlns:p14="http://schemas.microsoft.com/office/powerpoint/2010/main" val="227569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B55C88-DBD5-46E1-AAF4-E590EEAE6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17700"/>
            <a:ext cx="4051300" cy="3556000"/>
          </a:xfrm>
          <a:prstGeom prst="rect">
            <a:avLst/>
          </a:prstGeom>
          <a:extLst>
            <a:ext uri="{909E8E84-426E-40DD-AFC4-6F175D3DCCD1}">
              <a14:hiddenFill xmlns:a14="http://schemas.microsoft.com/office/drawing/2010/main">
                <a:solidFill>
                  <a:srgbClr val="FFFFFF"/>
                </a:solidFill>
              </a14:hiddenFill>
            </a:ext>
          </a:extLst>
        </p:spPr>
      </p:pic>
      <p:pic>
        <p:nvPicPr>
          <p:cNvPr id="6" name="Média en ligne 5" title="L￢ﾀﾙInternet des objets c'est quoi ?">
            <a:hlinkClick r:id="" action="ppaction://media"/>
            <a:extLst>
              <a:ext uri="{FF2B5EF4-FFF2-40B4-BE49-F238E27FC236}">
                <a16:creationId xmlns:a16="http://schemas.microsoft.com/office/drawing/2014/main" id="{D8BF6AD1-8340-4452-B98D-5B2B5C34F837}"/>
              </a:ext>
            </a:extLst>
          </p:cNvPr>
          <p:cNvPicPr>
            <a:picLocks noRot="1" noChangeAspect="1"/>
          </p:cNvPicPr>
          <p:nvPr>
            <a:videoFile r:link="rId1"/>
          </p:nvPr>
        </p:nvPicPr>
        <p:blipFill>
          <a:blip r:embed="rId4"/>
          <a:stretch>
            <a:fillRect/>
          </a:stretch>
        </p:blipFill>
        <p:spPr>
          <a:xfrm>
            <a:off x="4953000" y="1917700"/>
            <a:ext cx="6388100" cy="355600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sz="3700"/>
              <a:t>Internet des objets : </a:t>
            </a:r>
            <a:r>
              <a:rPr lang="fr-CA" sz="3700" i="1"/>
              <a:t>Internet of  </a:t>
            </a:r>
            <a:r>
              <a:rPr lang="fr-CA" sz="3700" i="1" err="1"/>
              <a:t>Things</a:t>
            </a:r>
            <a:r>
              <a:rPr lang="fr-CA" sz="3700" i="1"/>
              <a:t> (IOT)</a:t>
            </a:r>
          </a:p>
        </p:txBody>
      </p:sp>
    </p:spTree>
    <p:extLst>
      <p:ext uri="{BB962C8B-B14F-4D97-AF65-F5344CB8AC3E}">
        <p14:creationId xmlns:p14="http://schemas.microsoft.com/office/powerpoint/2010/main" val="11029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12</a:t>
            </a:r>
            <a:endParaRPr lang="fr-CA" dirty="0"/>
          </a:p>
        </p:txBody>
      </p:sp>
    </p:spTree>
    <p:extLst>
      <p:ext uri="{BB962C8B-B14F-4D97-AF65-F5344CB8AC3E}">
        <p14:creationId xmlns:p14="http://schemas.microsoft.com/office/powerpoint/2010/main" val="420214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BROCHES DU ESP32 TTGO</a:t>
            </a:r>
          </a:p>
        </p:txBody>
      </p:sp>
      <p:pic>
        <p:nvPicPr>
          <p:cNvPr id="15" name="Image 14">
            <a:extLst>
              <a:ext uri="{FF2B5EF4-FFF2-40B4-BE49-F238E27FC236}">
                <a16:creationId xmlns:a16="http://schemas.microsoft.com/office/drawing/2014/main" id="{A520BD4B-AE37-4046-885A-505EEE83C47B}"/>
              </a:ext>
            </a:extLst>
          </p:cNvPr>
          <p:cNvPicPr>
            <a:picLocks noChangeAspect="1"/>
          </p:cNvPicPr>
          <p:nvPr/>
        </p:nvPicPr>
        <p:blipFill>
          <a:blip r:embed="rId2"/>
          <a:stretch>
            <a:fillRect/>
          </a:stretch>
        </p:blipFill>
        <p:spPr>
          <a:xfrm>
            <a:off x="4708654" y="1352552"/>
            <a:ext cx="2774692" cy="4951330"/>
          </a:xfrm>
          <a:prstGeom prst="rect">
            <a:avLst/>
          </a:prstGeom>
        </p:spPr>
      </p:pic>
      <p:sp>
        <p:nvSpPr>
          <p:cNvPr id="16" name="Flèche : droite 15">
            <a:extLst>
              <a:ext uri="{FF2B5EF4-FFF2-40B4-BE49-F238E27FC236}">
                <a16:creationId xmlns:a16="http://schemas.microsoft.com/office/drawing/2014/main" id="{0AF12E5F-5426-4141-8F26-7E1DB25037A1}"/>
              </a:ext>
            </a:extLst>
          </p:cNvPr>
          <p:cNvSpPr/>
          <p:nvPr/>
        </p:nvSpPr>
        <p:spPr>
          <a:xfrm>
            <a:off x="4743450" y="2662168"/>
            <a:ext cx="226947" cy="214885"/>
          </a:xfrm>
          <a:prstGeom prst="rightArrow">
            <a:avLst>
              <a:gd name="adj1" fmla="val 38885"/>
              <a:gd name="adj2" fmla="val 531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17" name="Flèche : droite 16">
            <a:extLst>
              <a:ext uri="{FF2B5EF4-FFF2-40B4-BE49-F238E27FC236}">
                <a16:creationId xmlns:a16="http://schemas.microsoft.com/office/drawing/2014/main" id="{8C357AE9-7600-41E9-97DE-DEEDAAA425B0}"/>
              </a:ext>
            </a:extLst>
          </p:cNvPr>
          <p:cNvSpPr/>
          <p:nvPr/>
        </p:nvSpPr>
        <p:spPr>
          <a:xfrm>
            <a:off x="4743450" y="2910326"/>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0" name="Rectangle 19">
            <a:extLst>
              <a:ext uri="{FF2B5EF4-FFF2-40B4-BE49-F238E27FC236}">
                <a16:creationId xmlns:a16="http://schemas.microsoft.com/office/drawing/2014/main" id="{39F03804-D15A-4EA8-9DB1-D4A8A41A88BC}"/>
              </a:ext>
            </a:extLst>
          </p:cNvPr>
          <p:cNvSpPr/>
          <p:nvPr/>
        </p:nvSpPr>
        <p:spPr>
          <a:xfrm>
            <a:off x="4076700" y="2689153"/>
            <a:ext cx="684148" cy="160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5V(USB)</a:t>
            </a:r>
          </a:p>
        </p:txBody>
      </p:sp>
      <p:sp>
        <p:nvSpPr>
          <p:cNvPr id="21" name="Rectangle 20">
            <a:extLst>
              <a:ext uri="{FF2B5EF4-FFF2-40B4-BE49-F238E27FC236}">
                <a16:creationId xmlns:a16="http://schemas.microsoft.com/office/drawing/2014/main" id="{9D81B253-1A12-47EA-B59A-33A9E43A09A9}"/>
              </a:ext>
            </a:extLst>
          </p:cNvPr>
          <p:cNvSpPr/>
          <p:nvPr/>
        </p:nvSpPr>
        <p:spPr>
          <a:xfrm>
            <a:off x="4076700"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2" name="Flèche : droite 21">
            <a:extLst>
              <a:ext uri="{FF2B5EF4-FFF2-40B4-BE49-F238E27FC236}">
                <a16:creationId xmlns:a16="http://schemas.microsoft.com/office/drawing/2014/main" id="{3030D278-5EF7-4284-BD7F-1754A40607DC}"/>
              </a:ext>
            </a:extLst>
          </p:cNvPr>
          <p:cNvSpPr/>
          <p:nvPr/>
        </p:nvSpPr>
        <p:spPr>
          <a:xfrm rot="10800000">
            <a:off x="7355011" y="2662168"/>
            <a:ext cx="226947" cy="214885"/>
          </a:xfrm>
          <a:prstGeom prst="rightArrow">
            <a:avLst>
              <a:gd name="adj1" fmla="val 38885"/>
              <a:gd name="adj2" fmla="val 531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3" name="Flèche : droite 22">
            <a:extLst>
              <a:ext uri="{FF2B5EF4-FFF2-40B4-BE49-F238E27FC236}">
                <a16:creationId xmlns:a16="http://schemas.microsoft.com/office/drawing/2014/main" id="{1D7D6896-7834-46A8-BF95-2D89450F3A1E}"/>
              </a:ext>
            </a:extLst>
          </p:cNvPr>
          <p:cNvSpPr/>
          <p:nvPr/>
        </p:nvSpPr>
        <p:spPr>
          <a:xfrm rot="10800000">
            <a:off x="7355011" y="2904038"/>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4" name="Rectangle 23">
            <a:extLst>
              <a:ext uri="{FF2B5EF4-FFF2-40B4-BE49-F238E27FC236}">
                <a16:creationId xmlns:a16="http://schemas.microsoft.com/office/drawing/2014/main" id="{E80DF7B8-94DE-46DE-9FF3-3EB89A6593D6}"/>
              </a:ext>
            </a:extLst>
          </p:cNvPr>
          <p:cNvSpPr/>
          <p:nvPr/>
        </p:nvSpPr>
        <p:spPr>
          <a:xfrm>
            <a:off x="7563862" y="2689153"/>
            <a:ext cx="684148" cy="1609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3.3V</a:t>
            </a:r>
          </a:p>
        </p:txBody>
      </p:sp>
      <p:sp>
        <p:nvSpPr>
          <p:cNvPr id="25" name="Rectangle 24">
            <a:extLst>
              <a:ext uri="{FF2B5EF4-FFF2-40B4-BE49-F238E27FC236}">
                <a16:creationId xmlns:a16="http://schemas.microsoft.com/office/drawing/2014/main" id="{95AB82F0-99E2-4D0C-9E70-2365B3AF3136}"/>
              </a:ext>
            </a:extLst>
          </p:cNvPr>
          <p:cNvSpPr/>
          <p:nvPr/>
        </p:nvSpPr>
        <p:spPr>
          <a:xfrm>
            <a:off x="7563862"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7" name="Rectangle 26">
            <a:extLst>
              <a:ext uri="{FF2B5EF4-FFF2-40B4-BE49-F238E27FC236}">
                <a16:creationId xmlns:a16="http://schemas.microsoft.com/office/drawing/2014/main" id="{4E06B56A-E219-405B-BF76-60612D301BEB}"/>
              </a:ext>
            </a:extLst>
          </p:cNvPr>
          <p:cNvSpPr/>
          <p:nvPr/>
        </p:nvSpPr>
        <p:spPr>
          <a:xfrm>
            <a:off x="3960242" y="4094685"/>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29" name="Flèche : droite 28">
            <a:extLst>
              <a:ext uri="{FF2B5EF4-FFF2-40B4-BE49-F238E27FC236}">
                <a16:creationId xmlns:a16="http://schemas.microsoft.com/office/drawing/2014/main" id="{2303B454-96AC-4147-BF0D-F80F88AFE984}"/>
              </a:ext>
            </a:extLst>
          </p:cNvPr>
          <p:cNvSpPr/>
          <p:nvPr/>
        </p:nvSpPr>
        <p:spPr>
          <a:xfrm rot="10800000">
            <a:off x="7355011" y="448149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0" name="Rectangle 29">
            <a:extLst>
              <a:ext uri="{FF2B5EF4-FFF2-40B4-BE49-F238E27FC236}">
                <a16:creationId xmlns:a16="http://schemas.microsoft.com/office/drawing/2014/main" id="{EFF4D646-B4BD-44B2-B4C3-BB507AD91C05}"/>
              </a:ext>
            </a:extLst>
          </p:cNvPr>
          <p:cNvSpPr/>
          <p:nvPr/>
        </p:nvSpPr>
        <p:spPr>
          <a:xfrm>
            <a:off x="7563862" y="450847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SCL</a:t>
            </a:r>
          </a:p>
        </p:txBody>
      </p:sp>
      <p:sp>
        <p:nvSpPr>
          <p:cNvPr id="31" name="Flèche : droite 30">
            <a:extLst>
              <a:ext uri="{FF2B5EF4-FFF2-40B4-BE49-F238E27FC236}">
                <a16:creationId xmlns:a16="http://schemas.microsoft.com/office/drawing/2014/main" id="{49F091FD-0C7C-4ADD-9F0E-7CC92554B08C}"/>
              </a:ext>
            </a:extLst>
          </p:cNvPr>
          <p:cNvSpPr/>
          <p:nvPr/>
        </p:nvSpPr>
        <p:spPr>
          <a:xfrm rot="10800000">
            <a:off x="7355011" y="474805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2" name="Rectangle 31">
            <a:extLst>
              <a:ext uri="{FF2B5EF4-FFF2-40B4-BE49-F238E27FC236}">
                <a16:creationId xmlns:a16="http://schemas.microsoft.com/office/drawing/2014/main" id="{FDA4F1A9-129E-4D27-8D12-8F14D6DC663D}"/>
              </a:ext>
            </a:extLst>
          </p:cNvPr>
          <p:cNvSpPr/>
          <p:nvPr/>
        </p:nvSpPr>
        <p:spPr>
          <a:xfrm>
            <a:off x="7563862" y="477503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SDA</a:t>
            </a:r>
          </a:p>
        </p:txBody>
      </p:sp>
      <p:sp>
        <p:nvSpPr>
          <p:cNvPr id="34" name="Flèche : droite 33">
            <a:extLst>
              <a:ext uri="{FF2B5EF4-FFF2-40B4-BE49-F238E27FC236}">
                <a16:creationId xmlns:a16="http://schemas.microsoft.com/office/drawing/2014/main" id="{6FDDD29D-9344-4CC5-8BC0-CA2F91F0810D}"/>
              </a:ext>
            </a:extLst>
          </p:cNvPr>
          <p:cNvSpPr/>
          <p:nvPr/>
        </p:nvSpPr>
        <p:spPr>
          <a:xfrm>
            <a:off x="4743450" y="3828217"/>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5" name="Flèche : droite 34">
            <a:extLst>
              <a:ext uri="{FF2B5EF4-FFF2-40B4-BE49-F238E27FC236}">
                <a16:creationId xmlns:a16="http://schemas.microsoft.com/office/drawing/2014/main" id="{4757C2EB-BCA7-4978-8DA9-ACEB611AF5A0}"/>
              </a:ext>
            </a:extLst>
          </p:cNvPr>
          <p:cNvSpPr/>
          <p:nvPr/>
        </p:nvSpPr>
        <p:spPr>
          <a:xfrm>
            <a:off x="4725731" y="4061075"/>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6" name="Rectangle 35">
            <a:extLst>
              <a:ext uri="{FF2B5EF4-FFF2-40B4-BE49-F238E27FC236}">
                <a16:creationId xmlns:a16="http://schemas.microsoft.com/office/drawing/2014/main" id="{2D62B983-FD9E-4597-AF00-C5F49431891A}"/>
              </a:ext>
            </a:extLst>
          </p:cNvPr>
          <p:cNvSpPr/>
          <p:nvPr/>
        </p:nvSpPr>
        <p:spPr>
          <a:xfrm>
            <a:off x="3960242" y="4315570"/>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7" name="Flèche : droite 36">
            <a:extLst>
              <a:ext uri="{FF2B5EF4-FFF2-40B4-BE49-F238E27FC236}">
                <a16:creationId xmlns:a16="http://schemas.microsoft.com/office/drawing/2014/main" id="{B1135214-642B-4DB1-8152-F09C79BA8A13}"/>
              </a:ext>
            </a:extLst>
          </p:cNvPr>
          <p:cNvSpPr/>
          <p:nvPr/>
        </p:nvSpPr>
        <p:spPr>
          <a:xfrm>
            <a:off x="4732525" y="4289211"/>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8" name="Rectangle 37">
            <a:extLst>
              <a:ext uri="{FF2B5EF4-FFF2-40B4-BE49-F238E27FC236}">
                <a16:creationId xmlns:a16="http://schemas.microsoft.com/office/drawing/2014/main" id="{ADDB36FD-D139-4A4D-B894-AA46733734AC}"/>
              </a:ext>
            </a:extLst>
          </p:cNvPr>
          <p:cNvSpPr/>
          <p:nvPr/>
        </p:nvSpPr>
        <p:spPr>
          <a:xfrm>
            <a:off x="3961388" y="385954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9" name="Rectangle 38">
            <a:extLst>
              <a:ext uri="{FF2B5EF4-FFF2-40B4-BE49-F238E27FC236}">
                <a16:creationId xmlns:a16="http://schemas.microsoft.com/office/drawing/2014/main" id="{AF853879-5922-4828-80E2-1B9C309C4F15}"/>
              </a:ext>
            </a:extLst>
          </p:cNvPr>
          <p:cNvSpPr/>
          <p:nvPr/>
        </p:nvSpPr>
        <p:spPr>
          <a:xfrm>
            <a:off x="3977640" y="498843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40" name="Flèche : droite 39">
            <a:extLst>
              <a:ext uri="{FF2B5EF4-FFF2-40B4-BE49-F238E27FC236}">
                <a16:creationId xmlns:a16="http://schemas.microsoft.com/office/drawing/2014/main" id="{2050B306-E32B-4D34-A4D4-942586D34513}"/>
              </a:ext>
            </a:extLst>
          </p:cNvPr>
          <p:cNvSpPr/>
          <p:nvPr/>
        </p:nvSpPr>
        <p:spPr>
          <a:xfrm>
            <a:off x="4749923" y="4962078"/>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41" name="Rectangle 40">
            <a:extLst>
              <a:ext uri="{FF2B5EF4-FFF2-40B4-BE49-F238E27FC236}">
                <a16:creationId xmlns:a16="http://schemas.microsoft.com/office/drawing/2014/main" id="{51DB3CA2-3D89-4910-BA2C-5035BD21F2F8}"/>
              </a:ext>
            </a:extLst>
          </p:cNvPr>
          <p:cNvSpPr/>
          <p:nvPr/>
        </p:nvSpPr>
        <p:spPr>
          <a:xfrm>
            <a:off x="3002018" y="4315570"/>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
        <p:nvSpPr>
          <p:cNvPr id="42" name="Rectangle 41">
            <a:extLst>
              <a:ext uri="{FF2B5EF4-FFF2-40B4-BE49-F238E27FC236}">
                <a16:creationId xmlns:a16="http://schemas.microsoft.com/office/drawing/2014/main" id="{A71C452B-900B-4FF1-BAD0-606355A47845}"/>
              </a:ext>
            </a:extLst>
          </p:cNvPr>
          <p:cNvSpPr/>
          <p:nvPr/>
        </p:nvSpPr>
        <p:spPr>
          <a:xfrm>
            <a:off x="3002018" y="4988436"/>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Tree>
    <p:extLst>
      <p:ext uri="{BB962C8B-B14F-4D97-AF65-F5344CB8AC3E}">
        <p14:creationId xmlns:p14="http://schemas.microsoft.com/office/powerpoint/2010/main" val="195716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727325"/>
            <a:ext cx="10515600" cy="701675"/>
          </a:xfrm>
        </p:spPr>
        <p:txBody>
          <a:bodyPr>
            <a:normAutofit fontScale="90000"/>
          </a:bodyPr>
          <a:lstStyle/>
          <a:p>
            <a:pPr algn="ctr"/>
            <a:r>
              <a:rPr lang="fr-CA" dirty="0">
                <a:solidFill>
                  <a:schemeClr val="accent2"/>
                </a:solidFill>
              </a:rPr>
              <a:t>CODE</a:t>
            </a:r>
            <a:r>
              <a:rPr lang="fr-CA" dirty="0"/>
              <a:t> DE BASE POUR </a:t>
            </a:r>
            <a:r>
              <a:rPr lang="fr-CA" dirty="0">
                <a:solidFill>
                  <a:schemeClr val="accent5"/>
                </a:solidFill>
              </a:rPr>
              <a:t>CONNECTER</a:t>
            </a:r>
            <a:r>
              <a:rPr lang="fr-CA" dirty="0"/>
              <a:t> SON TTGO AU </a:t>
            </a:r>
            <a:r>
              <a:rPr lang="fr-CA" dirty="0">
                <a:solidFill>
                  <a:schemeClr val="accent6"/>
                </a:solidFill>
              </a:rPr>
              <a:t>WIFI</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3615267"/>
            <a:ext cx="10515600" cy="623358"/>
          </a:xfrm>
        </p:spPr>
        <p:txBody>
          <a:bodyPr/>
          <a:lstStyle/>
          <a:p>
            <a:pPr marL="0" indent="0" algn="ctr">
              <a:buNone/>
            </a:pPr>
            <a:r>
              <a:rPr lang="fr-CA" dirty="0"/>
              <a:t>Code : </a:t>
            </a:r>
            <a:r>
              <a:rPr lang="fr-CA" dirty="0">
                <a:hlinkClick r:id="rId2"/>
              </a:rPr>
              <a:t>https://create.arduino.cc/editor/tof/7819210e-77d2-445d-8493-60bf3c79376f/preview</a:t>
            </a:r>
            <a:endParaRPr lang="fr-CA" dirty="0"/>
          </a:p>
        </p:txBody>
      </p:sp>
    </p:spTree>
    <p:extLst>
      <p:ext uri="{BB962C8B-B14F-4D97-AF65-F5344CB8AC3E}">
        <p14:creationId xmlns:p14="http://schemas.microsoft.com/office/powerpoint/2010/main" val="3002774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476251"/>
            <a:ext cx="10515600" cy="1371600"/>
          </a:xfrm>
        </p:spPr>
        <p:txBody>
          <a:bodyPr>
            <a:normAutofit fontScale="90000"/>
          </a:bodyPr>
          <a:lstStyle/>
          <a:p>
            <a:pPr algn="ctr"/>
            <a:r>
              <a:rPr lang="fr-CA" dirty="0">
                <a:solidFill>
                  <a:schemeClr val="accent4"/>
                </a:solidFill>
              </a:rPr>
              <a:t>CODE</a:t>
            </a:r>
            <a:r>
              <a:rPr lang="fr-CA" dirty="0"/>
              <a:t> DE BASE POUR </a:t>
            </a:r>
            <a:r>
              <a:rPr lang="fr-CA" dirty="0">
                <a:solidFill>
                  <a:schemeClr val="accent2"/>
                </a:solidFill>
              </a:rPr>
              <a:t>CONNECTER</a:t>
            </a:r>
            <a:r>
              <a:rPr lang="fr-CA" dirty="0"/>
              <a:t> SON TTGO AU WIFI AVEC </a:t>
            </a:r>
            <a:r>
              <a:rPr lang="fr-CA" dirty="0">
                <a:solidFill>
                  <a:schemeClr val="accent5"/>
                </a:solidFill>
              </a:rPr>
              <a:t>WIFICONNECT LITE</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2034117"/>
            <a:ext cx="10515600" cy="623358"/>
          </a:xfrm>
        </p:spPr>
        <p:txBody>
          <a:bodyPr/>
          <a:lstStyle/>
          <a:p>
            <a:pPr marL="0" indent="0" algn="ctr">
              <a:buNone/>
            </a:pPr>
            <a:r>
              <a:rPr lang="fr-CA" dirty="0"/>
              <a:t>Code : </a:t>
            </a:r>
            <a:r>
              <a:rPr lang="fr-CA" dirty="0">
                <a:hlinkClick r:id="rId2"/>
              </a:rPr>
              <a:t>https://create.arduino.cc/editor/tof/0a284cc5-37fa-47ca-a833-bd368d40d843/preview</a:t>
            </a:r>
            <a:endParaRPr lang="fr-CA" dirty="0"/>
          </a:p>
        </p:txBody>
      </p:sp>
      <p:pic>
        <p:nvPicPr>
          <p:cNvPr id="5" name="Image 4">
            <a:extLst>
              <a:ext uri="{FF2B5EF4-FFF2-40B4-BE49-F238E27FC236}">
                <a16:creationId xmlns:a16="http://schemas.microsoft.com/office/drawing/2014/main" id="{8C9A96D0-7241-48D7-80F8-205672EA260E}"/>
              </a:ext>
            </a:extLst>
          </p:cNvPr>
          <p:cNvPicPr>
            <a:picLocks noChangeAspect="1"/>
          </p:cNvPicPr>
          <p:nvPr/>
        </p:nvPicPr>
        <p:blipFill>
          <a:blip r:embed="rId3"/>
          <a:stretch>
            <a:fillRect/>
          </a:stretch>
        </p:blipFill>
        <p:spPr>
          <a:xfrm>
            <a:off x="4998410" y="3086100"/>
            <a:ext cx="1953295" cy="3467100"/>
          </a:xfrm>
          <a:prstGeom prst="rect">
            <a:avLst/>
          </a:prstGeom>
        </p:spPr>
      </p:pic>
      <p:pic>
        <p:nvPicPr>
          <p:cNvPr id="7" name="Image 6">
            <a:extLst>
              <a:ext uri="{FF2B5EF4-FFF2-40B4-BE49-F238E27FC236}">
                <a16:creationId xmlns:a16="http://schemas.microsoft.com/office/drawing/2014/main" id="{4C5BA2AE-FBE3-4E52-A8FA-8F36FD583CF6}"/>
              </a:ext>
            </a:extLst>
          </p:cNvPr>
          <p:cNvPicPr>
            <a:picLocks noChangeAspect="1"/>
          </p:cNvPicPr>
          <p:nvPr/>
        </p:nvPicPr>
        <p:blipFill>
          <a:blip r:embed="rId4"/>
          <a:stretch>
            <a:fillRect/>
          </a:stretch>
        </p:blipFill>
        <p:spPr>
          <a:xfrm>
            <a:off x="9610120" y="3086100"/>
            <a:ext cx="1953295" cy="34671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9359A1-9DA6-4768-AF25-D16578E30DC6}"/>
              </a:ext>
            </a:extLst>
          </p:cNvPr>
          <p:cNvPicPr>
            <a:picLocks noChangeAspect="1"/>
          </p:cNvPicPr>
          <p:nvPr/>
        </p:nvPicPr>
        <p:blipFill>
          <a:blip r:embed="rId5"/>
          <a:stretch>
            <a:fillRect/>
          </a:stretch>
        </p:blipFill>
        <p:spPr>
          <a:xfrm>
            <a:off x="7414205" y="3086100"/>
            <a:ext cx="1953295" cy="3467100"/>
          </a:xfrm>
          <a:prstGeom prst="rect">
            <a:avLst/>
          </a:prstGeom>
        </p:spPr>
      </p:pic>
      <p:sp>
        <p:nvSpPr>
          <p:cNvPr id="10" name="ZoneTexte 9">
            <a:extLst>
              <a:ext uri="{FF2B5EF4-FFF2-40B4-BE49-F238E27FC236}">
                <a16:creationId xmlns:a16="http://schemas.microsoft.com/office/drawing/2014/main" id="{3CA6C31C-3D5E-4E01-982D-E1B80FBF0F8B}"/>
              </a:ext>
            </a:extLst>
          </p:cNvPr>
          <p:cNvSpPr txBox="1"/>
          <p:nvPr/>
        </p:nvSpPr>
        <p:spPr>
          <a:xfrm>
            <a:off x="1190811" y="2581275"/>
            <a:ext cx="3267377" cy="1428749"/>
          </a:xfrm>
          <a:prstGeom prst="rect">
            <a:avLst/>
          </a:prstGeom>
          <a:noFill/>
        </p:spPr>
        <p:txBody>
          <a:bodyPr wrap="square" rtlCol="0" anchor="b">
            <a:noAutofit/>
          </a:bodyPr>
          <a:lstStyle/>
          <a:p>
            <a:r>
              <a:rPr lang="fr-CA" sz="1400" dirty="0"/>
              <a:t>Si le moniteur série affiche «</a:t>
            </a:r>
            <a:r>
              <a:rPr lang="fr-CA" sz="1400" dirty="0" err="1"/>
              <a:t>Trying</a:t>
            </a:r>
            <a:r>
              <a:rPr lang="fr-CA" sz="1400" dirty="0"/>
              <a:t> to </a:t>
            </a:r>
            <a:r>
              <a:rPr lang="fr-CA" sz="1400" dirty="0" err="1"/>
              <a:t>auto-connect</a:t>
            </a:r>
            <a:r>
              <a:rPr lang="fr-CA" sz="1400" dirty="0"/>
              <a:t>» suivi de «</a:t>
            </a:r>
            <a:r>
              <a:rPr lang="fr-CA" sz="1400" dirty="0" err="1"/>
              <a:t>Opening</a:t>
            </a:r>
            <a:r>
              <a:rPr lang="fr-CA" sz="1400" dirty="0"/>
              <a:t> configuration portal» cela veut dire que la connexion Wi-Fi doit être configurée. Suivre les étapes à droite.</a:t>
            </a:r>
          </a:p>
          <a:p>
            <a:endParaRPr lang="fr-CA" sz="1400" dirty="0"/>
          </a:p>
        </p:txBody>
      </p:sp>
      <p:pic>
        <p:nvPicPr>
          <p:cNvPr id="11" name="Image 10">
            <a:extLst>
              <a:ext uri="{FF2B5EF4-FFF2-40B4-BE49-F238E27FC236}">
                <a16:creationId xmlns:a16="http://schemas.microsoft.com/office/drawing/2014/main" id="{AFD7E45C-D7EF-4BD9-B800-5A61E451C67C}"/>
              </a:ext>
            </a:extLst>
          </p:cNvPr>
          <p:cNvPicPr>
            <a:picLocks noChangeAspect="1"/>
          </p:cNvPicPr>
          <p:nvPr/>
        </p:nvPicPr>
        <p:blipFill>
          <a:blip r:embed="rId6"/>
          <a:stretch>
            <a:fillRect/>
          </a:stretch>
        </p:blipFill>
        <p:spPr>
          <a:xfrm>
            <a:off x="1190810" y="3848101"/>
            <a:ext cx="3267377" cy="1771169"/>
          </a:xfrm>
          <a:prstGeom prst="rect">
            <a:avLst/>
          </a:prstGeom>
        </p:spPr>
      </p:pic>
      <p:sp>
        <p:nvSpPr>
          <p:cNvPr id="12" name="ZoneTexte 11">
            <a:extLst>
              <a:ext uri="{FF2B5EF4-FFF2-40B4-BE49-F238E27FC236}">
                <a16:creationId xmlns:a16="http://schemas.microsoft.com/office/drawing/2014/main" id="{4728506A-676D-4491-A7C9-8CEA3A1FB8CA}"/>
              </a:ext>
            </a:extLst>
          </p:cNvPr>
          <p:cNvSpPr txBox="1"/>
          <p:nvPr/>
        </p:nvSpPr>
        <p:spPr>
          <a:xfrm>
            <a:off x="4841583" y="2528889"/>
            <a:ext cx="2295526" cy="557211"/>
          </a:xfrm>
          <a:prstGeom prst="rect">
            <a:avLst/>
          </a:prstGeom>
          <a:noFill/>
        </p:spPr>
        <p:txBody>
          <a:bodyPr wrap="square" rtlCol="0" anchor="b">
            <a:noAutofit/>
          </a:bodyPr>
          <a:lstStyle/>
          <a:p>
            <a:r>
              <a:rPr lang="fr-CA" sz="1400" dirty="0"/>
              <a:t>Se connecter au portail captif du ESP. </a:t>
            </a:r>
          </a:p>
        </p:txBody>
      </p:sp>
      <p:sp>
        <p:nvSpPr>
          <p:cNvPr id="13" name="ZoneTexte 12">
            <a:extLst>
              <a:ext uri="{FF2B5EF4-FFF2-40B4-BE49-F238E27FC236}">
                <a16:creationId xmlns:a16="http://schemas.microsoft.com/office/drawing/2014/main" id="{1933E224-EF94-4D0A-80E4-3B2CFA3AA7B0}"/>
              </a:ext>
            </a:extLst>
          </p:cNvPr>
          <p:cNvSpPr txBox="1"/>
          <p:nvPr/>
        </p:nvSpPr>
        <p:spPr>
          <a:xfrm>
            <a:off x="7229474" y="2528888"/>
            <a:ext cx="2295526" cy="557211"/>
          </a:xfrm>
          <a:prstGeom prst="rect">
            <a:avLst/>
          </a:prstGeom>
          <a:noFill/>
        </p:spPr>
        <p:txBody>
          <a:bodyPr wrap="square" rtlCol="0" anchor="b">
            <a:noAutofit/>
          </a:bodyPr>
          <a:lstStyle/>
          <a:p>
            <a:r>
              <a:rPr lang="fr-CA" sz="1400" dirty="0"/>
              <a:t>Cliquer «Configure </a:t>
            </a:r>
            <a:r>
              <a:rPr lang="fr-CA" sz="1400" dirty="0" err="1"/>
              <a:t>WiFi</a:t>
            </a:r>
            <a:r>
              <a:rPr lang="fr-CA" sz="1400" dirty="0"/>
              <a:t>».</a:t>
            </a:r>
          </a:p>
        </p:txBody>
      </p:sp>
      <p:sp>
        <p:nvSpPr>
          <p:cNvPr id="14" name="ZoneTexte 13">
            <a:extLst>
              <a:ext uri="{FF2B5EF4-FFF2-40B4-BE49-F238E27FC236}">
                <a16:creationId xmlns:a16="http://schemas.microsoft.com/office/drawing/2014/main" id="{7A123AAF-3C8D-4A09-BD51-3F87CDC4C8A1}"/>
              </a:ext>
            </a:extLst>
          </p:cNvPr>
          <p:cNvSpPr txBox="1"/>
          <p:nvPr/>
        </p:nvSpPr>
        <p:spPr>
          <a:xfrm>
            <a:off x="9371991" y="2528888"/>
            <a:ext cx="2295526" cy="557211"/>
          </a:xfrm>
          <a:prstGeom prst="rect">
            <a:avLst/>
          </a:prstGeom>
          <a:noFill/>
        </p:spPr>
        <p:txBody>
          <a:bodyPr wrap="square" rtlCol="0" anchor="b">
            <a:noAutofit/>
          </a:bodyPr>
          <a:lstStyle/>
          <a:p>
            <a:r>
              <a:rPr lang="fr-CA" sz="1400" dirty="0"/>
              <a:t>Cliquer sur le bon réseau et entrer le mot de passe.</a:t>
            </a:r>
          </a:p>
        </p:txBody>
      </p:sp>
    </p:spTree>
    <p:extLst>
      <p:ext uri="{BB962C8B-B14F-4D97-AF65-F5344CB8AC3E}">
        <p14:creationId xmlns:p14="http://schemas.microsoft.com/office/powerpoint/2010/main" val="342622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350448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CCE15-2CCE-4B25-A3A6-AB2CC2BFFAB7}"/>
              </a:ext>
            </a:extLst>
          </p:cNvPr>
          <p:cNvSpPr>
            <a:spLocks noGrp="1"/>
          </p:cNvSpPr>
          <p:nvPr>
            <p:ph type="title"/>
          </p:nvPr>
        </p:nvSpPr>
        <p:spPr/>
        <p:txBody>
          <a:bodyPr/>
          <a:lstStyle/>
          <a:p>
            <a:r>
              <a:rPr lang="fr-CA" dirty="0"/>
              <a:t>IOT : io.adafruit.com VS blynk.io</a:t>
            </a:r>
          </a:p>
        </p:txBody>
      </p:sp>
      <p:pic>
        <p:nvPicPr>
          <p:cNvPr id="5" name="Espace réservé du contenu 4">
            <a:extLst>
              <a:ext uri="{FF2B5EF4-FFF2-40B4-BE49-F238E27FC236}">
                <a16:creationId xmlns:a16="http://schemas.microsoft.com/office/drawing/2014/main" id="{B4CF03A8-7B9D-4C72-9853-B21EE6CC7A4A}"/>
              </a:ext>
            </a:extLst>
          </p:cNvPr>
          <p:cNvPicPr>
            <a:picLocks noGrp="1" noChangeAspect="1"/>
          </p:cNvPicPr>
          <p:nvPr>
            <p:ph idx="1"/>
          </p:nvPr>
        </p:nvPicPr>
        <p:blipFill>
          <a:blip r:embed="rId2"/>
          <a:stretch>
            <a:fillRect/>
          </a:stretch>
        </p:blipFill>
        <p:spPr>
          <a:xfrm>
            <a:off x="2211545" y="1671284"/>
            <a:ext cx="1850866" cy="1850866"/>
          </a:xfrm>
        </p:spPr>
      </p:pic>
      <p:pic>
        <p:nvPicPr>
          <p:cNvPr id="6" name="Image 5">
            <a:extLst>
              <a:ext uri="{FF2B5EF4-FFF2-40B4-BE49-F238E27FC236}">
                <a16:creationId xmlns:a16="http://schemas.microsoft.com/office/drawing/2014/main" id="{1030F76E-1777-478A-A8CB-50F8D2A62BC5}"/>
              </a:ext>
            </a:extLst>
          </p:cNvPr>
          <p:cNvPicPr>
            <a:picLocks noChangeAspect="1"/>
          </p:cNvPicPr>
          <p:nvPr/>
        </p:nvPicPr>
        <p:blipFill>
          <a:blip r:embed="rId3"/>
          <a:stretch>
            <a:fillRect/>
          </a:stretch>
        </p:blipFill>
        <p:spPr>
          <a:xfrm>
            <a:off x="1058733" y="1905717"/>
            <a:ext cx="873332" cy="1558427"/>
          </a:xfrm>
          <a:prstGeom prst="rect">
            <a:avLst/>
          </a:prstGeom>
        </p:spPr>
      </p:pic>
      <p:sp>
        <p:nvSpPr>
          <p:cNvPr id="7" name="ZoneTexte 6">
            <a:extLst>
              <a:ext uri="{FF2B5EF4-FFF2-40B4-BE49-F238E27FC236}">
                <a16:creationId xmlns:a16="http://schemas.microsoft.com/office/drawing/2014/main" id="{E3D8861D-4BFB-4575-AFA1-AF507263344E}"/>
              </a:ext>
            </a:extLst>
          </p:cNvPr>
          <p:cNvSpPr txBox="1"/>
          <p:nvPr/>
        </p:nvSpPr>
        <p:spPr>
          <a:xfrm>
            <a:off x="1932065" y="3337484"/>
            <a:ext cx="2409825" cy="369332"/>
          </a:xfrm>
          <a:prstGeom prst="rect">
            <a:avLst/>
          </a:prstGeom>
          <a:noFill/>
        </p:spPr>
        <p:txBody>
          <a:bodyPr wrap="square" rtlCol="0">
            <a:spAutoFit/>
          </a:bodyPr>
          <a:lstStyle/>
          <a:p>
            <a:pPr algn="ctr"/>
            <a:r>
              <a:rPr lang="fr-CA" dirty="0"/>
              <a:t>io.adafruit.com</a:t>
            </a:r>
          </a:p>
        </p:txBody>
      </p:sp>
      <p:pic>
        <p:nvPicPr>
          <p:cNvPr id="8" name="Image 7">
            <a:extLst>
              <a:ext uri="{FF2B5EF4-FFF2-40B4-BE49-F238E27FC236}">
                <a16:creationId xmlns:a16="http://schemas.microsoft.com/office/drawing/2014/main" id="{32A64FF6-E104-4F19-A6CC-85CC070A8369}"/>
              </a:ext>
            </a:extLst>
          </p:cNvPr>
          <p:cNvPicPr>
            <a:picLocks noChangeAspect="1"/>
          </p:cNvPicPr>
          <p:nvPr/>
        </p:nvPicPr>
        <p:blipFill>
          <a:blip r:embed="rId3"/>
          <a:stretch>
            <a:fillRect/>
          </a:stretch>
        </p:blipFill>
        <p:spPr>
          <a:xfrm>
            <a:off x="4208420" y="1905716"/>
            <a:ext cx="873332" cy="1558427"/>
          </a:xfrm>
          <a:prstGeom prst="rect">
            <a:avLst/>
          </a:prstGeom>
        </p:spPr>
      </p:pic>
      <p:sp>
        <p:nvSpPr>
          <p:cNvPr id="9" name="Flèche : double flèche horizontale 8">
            <a:extLst>
              <a:ext uri="{FF2B5EF4-FFF2-40B4-BE49-F238E27FC236}">
                <a16:creationId xmlns:a16="http://schemas.microsoft.com/office/drawing/2014/main" id="{D632C500-29A6-48C0-BA49-E9D6262EC8CE}"/>
              </a:ext>
            </a:extLst>
          </p:cNvPr>
          <p:cNvSpPr/>
          <p:nvPr/>
        </p:nvSpPr>
        <p:spPr>
          <a:xfrm>
            <a:off x="1767243" y="2306856"/>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lèche : double flèche horizontale 9">
            <a:extLst>
              <a:ext uri="{FF2B5EF4-FFF2-40B4-BE49-F238E27FC236}">
                <a16:creationId xmlns:a16="http://schemas.microsoft.com/office/drawing/2014/main" id="{3C678130-BEBF-4068-A775-F6300ED4FE12}"/>
              </a:ext>
            </a:extLst>
          </p:cNvPr>
          <p:cNvSpPr/>
          <p:nvPr/>
        </p:nvSpPr>
        <p:spPr>
          <a:xfrm>
            <a:off x="3634933" y="234833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Graphique 11">
            <a:extLst>
              <a:ext uri="{FF2B5EF4-FFF2-40B4-BE49-F238E27FC236}">
                <a16:creationId xmlns:a16="http://schemas.microsoft.com/office/drawing/2014/main" id="{2101D9AA-E776-40E2-B34E-9FBC97798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0991" y="1878950"/>
            <a:ext cx="2021960" cy="1503912"/>
          </a:xfrm>
          <a:prstGeom prst="rect">
            <a:avLst/>
          </a:prstGeom>
        </p:spPr>
      </p:pic>
      <p:pic>
        <p:nvPicPr>
          <p:cNvPr id="14" name="Espace réservé du contenu 4">
            <a:extLst>
              <a:ext uri="{FF2B5EF4-FFF2-40B4-BE49-F238E27FC236}">
                <a16:creationId xmlns:a16="http://schemas.microsoft.com/office/drawing/2014/main" id="{B1B782EF-82BE-4E44-899A-E2899031F9CB}"/>
              </a:ext>
            </a:extLst>
          </p:cNvPr>
          <p:cNvPicPr>
            <a:picLocks noChangeAspect="1"/>
          </p:cNvPicPr>
          <p:nvPr/>
        </p:nvPicPr>
        <p:blipFill>
          <a:blip r:embed="rId2"/>
          <a:stretch>
            <a:fillRect/>
          </a:stretch>
        </p:blipFill>
        <p:spPr>
          <a:xfrm>
            <a:off x="7044881" y="1680129"/>
            <a:ext cx="1850866" cy="1850866"/>
          </a:xfrm>
          <a:prstGeom prst="rect">
            <a:avLst/>
          </a:prstGeom>
        </p:spPr>
      </p:pic>
      <p:pic>
        <p:nvPicPr>
          <p:cNvPr id="15" name="Image 14">
            <a:extLst>
              <a:ext uri="{FF2B5EF4-FFF2-40B4-BE49-F238E27FC236}">
                <a16:creationId xmlns:a16="http://schemas.microsoft.com/office/drawing/2014/main" id="{83233B6B-8B64-46C6-AF11-9FC92888FB33}"/>
              </a:ext>
            </a:extLst>
          </p:cNvPr>
          <p:cNvPicPr>
            <a:picLocks noChangeAspect="1"/>
          </p:cNvPicPr>
          <p:nvPr/>
        </p:nvPicPr>
        <p:blipFill>
          <a:blip r:embed="rId3"/>
          <a:stretch>
            <a:fillRect/>
          </a:stretch>
        </p:blipFill>
        <p:spPr>
          <a:xfrm>
            <a:off x="5896521" y="1878950"/>
            <a:ext cx="873332" cy="1558427"/>
          </a:xfrm>
          <a:prstGeom prst="rect">
            <a:avLst/>
          </a:prstGeom>
        </p:spPr>
      </p:pic>
      <p:sp>
        <p:nvSpPr>
          <p:cNvPr id="16" name="ZoneTexte 15">
            <a:extLst>
              <a:ext uri="{FF2B5EF4-FFF2-40B4-BE49-F238E27FC236}">
                <a16:creationId xmlns:a16="http://schemas.microsoft.com/office/drawing/2014/main" id="{9A269504-61C7-43CD-96BF-DAC0A0445B3C}"/>
              </a:ext>
            </a:extLst>
          </p:cNvPr>
          <p:cNvSpPr txBox="1"/>
          <p:nvPr/>
        </p:nvSpPr>
        <p:spPr>
          <a:xfrm>
            <a:off x="6866626" y="3309686"/>
            <a:ext cx="2409825" cy="369332"/>
          </a:xfrm>
          <a:prstGeom prst="rect">
            <a:avLst/>
          </a:prstGeom>
          <a:noFill/>
        </p:spPr>
        <p:txBody>
          <a:bodyPr wrap="square" rtlCol="0">
            <a:spAutoFit/>
          </a:bodyPr>
          <a:lstStyle/>
          <a:p>
            <a:pPr algn="ctr"/>
            <a:r>
              <a:rPr lang="fr-CA" dirty="0"/>
              <a:t>io.adafruit.com</a:t>
            </a:r>
          </a:p>
        </p:txBody>
      </p:sp>
      <p:sp>
        <p:nvSpPr>
          <p:cNvPr id="17" name="Flèche : double flèche horizontale 16">
            <a:extLst>
              <a:ext uri="{FF2B5EF4-FFF2-40B4-BE49-F238E27FC236}">
                <a16:creationId xmlns:a16="http://schemas.microsoft.com/office/drawing/2014/main" id="{467A109E-C2A7-4943-8F6A-4AA33726437E}"/>
              </a:ext>
            </a:extLst>
          </p:cNvPr>
          <p:cNvSpPr/>
          <p:nvPr/>
        </p:nvSpPr>
        <p:spPr>
          <a:xfrm>
            <a:off x="6600579" y="2315701"/>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lèche : double flèche horizontale 17">
            <a:extLst>
              <a:ext uri="{FF2B5EF4-FFF2-40B4-BE49-F238E27FC236}">
                <a16:creationId xmlns:a16="http://schemas.microsoft.com/office/drawing/2014/main" id="{C7EDE703-8D69-4454-8D5D-FCC8319DCC6A}"/>
              </a:ext>
            </a:extLst>
          </p:cNvPr>
          <p:cNvSpPr/>
          <p:nvPr/>
        </p:nvSpPr>
        <p:spPr>
          <a:xfrm>
            <a:off x="8468269" y="2357177"/>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9E85C6A-166A-4099-9A3E-8A61EE0A3061}"/>
              </a:ext>
            </a:extLst>
          </p:cNvPr>
          <p:cNvSpPr txBox="1"/>
          <p:nvPr/>
        </p:nvSpPr>
        <p:spPr>
          <a:xfrm>
            <a:off x="8947058" y="2501985"/>
            <a:ext cx="2409825" cy="369332"/>
          </a:xfrm>
          <a:prstGeom prst="rect">
            <a:avLst/>
          </a:prstGeom>
          <a:noFill/>
        </p:spPr>
        <p:txBody>
          <a:bodyPr wrap="square" rtlCol="0">
            <a:spAutoFit/>
          </a:bodyPr>
          <a:lstStyle/>
          <a:p>
            <a:pPr algn="ctr"/>
            <a:r>
              <a:rPr lang="fr-CA" dirty="0"/>
              <a:t>Page Web</a:t>
            </a:r>
          </a:p>
        </p:txBody>
      </p:sp>
      <p:pic>
        <p:nvPicPr>
          <p:cNvPr id="20" name="Image 19">
            <a:extLst>
              <a:ext uri="{FF2B5EF4-FFF2-40B4-BE49-F238E27FC236}">
                <a16:creationId xmlns:a16="http://schemas.microsoft.com/office/drawing/2014/main" id="{25FB3373-0C1C-43E3-B79D-FDAA1D46A4B4}"/>
              </a:ext>
            </a:extLst>
          </p:cNvPr>
          <p:cNvPicPr>
            <a:picLocks noChangeAspect="1"/>
          </p:cNvPicPr>
          <p:nvPr/>
        </p:nvPicPr>
        <p:blipFill>
          <a:blip r:embed="rId3"/>
          <a:stretch>
            <a:fillRect/>
          </a:stretch>
        </p:blipFill>
        <p:spPr>
          <a:xfrm>
            <a:off x="3480873" y="4573488"/>
            <a:ext cx="873332" cy="1558427"/>
          </a:xfrm>
          <a:prstGeom prst="rect">
            <a:avLst/>
          </a:prstGeom>
        </p:spPr>
      </p:pic>
      <p:pic>
        <p:nvPicPr>
          <p:cNvPr id="21" name="Espace réservé du contenu 4">
            <a:extLst>
              <a:ext uri="{FF2B5EF4-FFF2-40B4-BE49-F238E27FC236}">
                <a16:creationId xmlns:a16="http://schemas.microsoft.com/office/drawing/2014/main" id="{6AEAC7CA-A65D-4B50-ACCE-88D3B5C150D3}"/>
              </a:ext>
            </a:extLst>
          </p:cNvPr>
          <p:cNvPicPr>
            <a:picLocks noChangeAspect="1"/>
          </p:cNvPicPr>
          <p:nvPr/>
        </p:nvPicPr>
        <p:blipFill>
          <a:blip r:embed="rId2"/>
          <a:stretch>
            <a:fillRect/>
          </a:stretch>
        </p:blipFill>
        <p:spPr>
          <a:xfrm>
            <a:off x="4633685" y="4408262"/>
            <a:ext cx="1850866" cy="1850866"/>
          </a:xfrm>
          <a:prstGeom prst="rect">
            <a:avLst/>
          </a:prstGeom>
        </p:spPr>
      </p:pic>
      <p:sp>
        <p:nvSpPr>
          <p:cNvPr id="22" name="ZoneTexte 21">
            <a:extLst>
              <a:ext uri="{FF2B5EF4-FFF2-40B4-BE49-F238E27FC236}">
                <a16:creationId xmlns:a16="http://schemas.microsoft.com/office/drawing/2014/main" id="{92822AC2-C0E7-4F1E-A8DE-DE8990035741}"/>
              </a:ext>
            </a:extLst>
          </p:cNvPr>
          <p:cNvSpPr txBox="1"/>
          <p:nvPr/>
        </p:nvSpPr>
        <p:spPr>
          <a:xfrm>
            <a:off x="4354205" y="6074462"/>
            <a:ext cx="2409825" cy="369332"/>
          </a:xfrm>
          <a:prstGeom prst="rect">
            <a:avLst/>
          </a:prstGeom>
          <a:noFill/>
        </p:spPr>
        <p:txBody>
          <a:bodyPr wrap="square" rtlCol="0">
            <a:spAutoFit/>
          </a:bodyPr>
          <a:lstStyle/>
          <a:p>
            <a:pPr algn="ctr"/>
            <a:r>
              <a:rPr lang="fr-CA" dirty="0"/>
              <a:t>blynk.io</a:t>
            </a:r>
          </a:p>
        </p:txBody>
      </p:sp>
      <p:sp>
        <p:nvSpPr>
          <p:cNvPr id="23" name="Flèche : double flèche horizontale 22">
            <a:extLst>
              <a:ext uri="{FF2B5EF4-FFF2-40B4-BE49-F238E27FC236}">
                <a16:creationId xmlns:a16="http://schemas.microsoft.com/office/drawing/2014/main" id="{B4601A3F-1CEC-4CBA-BC34-05687E0AC802}"/>
              </a:ext>
            </a:extLst>
          </p:cNvPr>
          <p:cNvSpPr/>
          <p:nvPr/>
        </p:nvSpPr>
        <p:spPr>
          <a:xfrm>
            <a:off x="4237264" y="5080783"/>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route, voiture, assis, garé&#10;&#10;Description générée automatiquement">
            <a:extLst>
              <a:ext uri="{FF2B5EF4-FFF2-40B4-BE49-F238E27FC236}">
                <a16:creationId xmlns:a16="http://schemas.microsoft.com/office/drawing/2014/main" id="{B6AE3C27-A49A-4D51-81CD-B31D95F5006D}"/>
              </a:ext>
            </a:extLst>
          </p:cNvPr>
          <p:cNvPicPr>
            <a:picLocks noChangeAspect="1"/>
          </p:cNvPicPr>
          <p:nvPr/>
        </p:nvPicPr>
        <p:blipFill rotWithShape="1">
          <a:blip r:embed="rId6"/>
          <a:srcRect r="41308"/>
          <a:stretch/>
        </p:blipFill>
        <p:spPr>
          <a:xfrm>
            <a:off x="6629494" y="4249527"/>
            <a:ext cx="1752819" cy="2009601"/>
          </a:xfrm>
          <a:prstGeom prst="rect">
            <a:avLst/>
          </a:prstGeom>
        </p:spPr>
      </p:pic>
      <p:sp>
        <p:nvSpPr>
          <p:cNvPr id="27" name="Flèche : double flèche horizontale 26">
            <a:extLst>
              <a:ext uri="{FF2B5EF4-FFF2-40B4-BE49-F238E27FC236}">
                <a16:creationId xmlns:a16="http://schemas.microsoft.com/office/drawing/2014/main" id="{D493D155-AB19-4246-9156-11AF7F5042E2}"/>
              </a:ext>
            </a:extLst>
          </p:cNvPr>
          <p:cNvSpPr/>
          <p:nvPr/>
        </p:nvSpPr>
        <p:spPr>
          <a:xfrm>
            <a:off x="6088899" y="509778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ZoneTexte 27">
            <a:extLst>
              <a:ext uri="{FF2B5EF4-FFF2-40B4-BE49-F238E27FC236}">
                <a16:creationId xmlns:a16="http://schemas.microsoft.com/office/drawing/2014/main" id="{AA0162E5-F5FE-4C89-A8FD-8E8AE3B3650B}"/>
              </a:ext>
            </a:extLst>
          </p:cNvPr>
          <p:cNvSpPr txBox="1"/>
          <p:nvPr/>
        </p:nvSpPr>
        <p:spPr>
          <a:xfrm>
            <a:off x="1068258" y="1125008"/>
            <a:ext cx="10094693" cy="646331"/>
          </a:xfrm>
          <a:prstGeom prst="rect">
            <a:avLst/>
          </a:prstGeom>
          <a:noFill/>
        </p:spPr>
        <p:txBody>
          <a:bodyPr wrap="square" rtlCol="0">
            <a:spAutoFit/>
          </a:bodyPr>
          <a:lstStyle/>
          <a:p>
            <a:r>
              <a:rPr lang="fr-CA" dirty="0"/>
              <a:t>Utiliser </a:t>
            </a:r>
            <a:r>
              <a:rPr lang="fr-CA" b="1" dirty="0"/>
              <a:t>io.adafruit.io </a:t>
            </a:r>
            <a:r>
              <a:rPr lang="fr-CA" dirty="0"/>
              <a:t>pour connecter deux cartes Arduino par le Web, ou pour contrôler une carte Arduino à partir d’une page Web.  </a:t>
            </a:r>
          </a:p>
        </p:txBody>
      </p:sp>
      <p:sp>
        <p:nvSpPr>
          <p:cNvPr id="29" name="ZoneTexte 28">
            <a:extLst>
              <a:ext uri="{FF2B5EF4-FFF2-40B4-BE49-F238E27FC236}">
                <a16:creationId xmlns:a16="http://schemas.microsoft.com/office/drawing/2014/main" id="{27158524-0A81-4BB7-A642-557CFAEA856D}"/>
              </a:ext>
            </a:extLst>
          </p:cNvPr>
          <p:cNvSpPr txBox="1"/>
          <p:nvPr/>
        </p:nvSpPr>
        <p:spPr>
          <a:xfrm>
            <a:off x="1041552" y="3856470"/>
            <a:ext cx="10094693" cy="369332"/>
          </a:xfrm>
          <a:prstGeom prst="rect">
            <a:avLst/>
          </a:prstGeom>
          <a:noFill/>
        </p:spPr>
        <p:txBody>
          <a:bodyPr wrap="square" rtlCol="0">
            <a:spAutoFit/>
          </a:bodyPr>
          <a:lstStyle/>
          <a:p>
            <a:r>
              <a:rPr lang="fr-CA" dirty="0"/>
              <a:t>Utiliser </a:t>
            </a:r>
            <a:r>
              <a:rPr lang="fr-CA" b="1" dirty="0"/>
              <a:t>blynk.io </a:t>
            </a:r>
            <a:r>
              <a:rPr lang="fr-CA" dirty="0"/>
              <a:t>pour contrôler une carte Arduino à partir d’une application Android ou </a:t>
            </a:r>
            <a:r>
              <a:rPr lang="fr-CA" dirty="0" err="1"/>
              <a:t>iOs</a:t>
            </a:r>
            <a:r>
              <a:rPr lang="fr-CA" dirty="0"/>
              <a:t>.</a:t>
            </a:r>
          </a:p>
        </p:txBody>
      </p:sp>
    </p:spTree>
    <p:extLst>
      <p:ext uri="{BB962C8B-B14F-4D97-AF65-F5344CB8AC3E}">
        <p14:creationId xmlns:p14="http://schemas.microsoft.com/office/powerpoint/2010/main" val="3294228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SERVICE IOT io.adafruit.com</a:t>
            </a:r>
          </a:p>
        </p:txBody>
      </p:sp>
      <p:sp>
        <p:nvSpPr>
          <p:cNvPr id="7" name="ZoneTexte 6">
            <a:extLst>
              <a:ext uri="{FF2B5EF4-FFF2-40B4-BE49-F238E27FC236}">
                <a16:creationId xmlns:a16="http://schemas.microsoft.com/office/drawing/2014/main" id="{A247D9D2-97D3-43A2-9910-60C26963ADD7}"/>
              </a:ext>
            </a:extLst>
          </p:cNvPr>
          <p:cNvSpPr txBox="1"/>
          <p:nvPr/>
        </p:nvSpPr>
        <p:spPr>
          <a:xfrm>
            <a:off x="4801008" y="62454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hlinkClick r:id="rId2"/>
              </a:rPr>
              <a:t>https://io.adafruit.com/</a:t>
            </a:r>
            <a:endParaRPr lang="en-US" sz="1400" dirty="0">
              <a:solidFill>
                <a:schemeClr val="tx1"/>
              </a:solidFill>
            </a:endParaRPr>
          </a:p>
        </p:txBody>
      </p:sp>
      <p:grpSp>
        <p:nvGrpSpPr>
          <p:cNvPr id="9" name="Groupe 8">
            <a:extLst>
              <a:ext uri="{FF2B5EF4-FFF2-40B4-BE49-F238E27FC236}">
                <a16:creationId xmlns:a16="http://schemas.microsoft.com/office/drawing/2014/main" id="{B0B77F90-AACC-486E-9D35-15E300214863}"/>
              </a:ext>
            </a:extLst>
          </p:cNvPr>
          <p:cNvGrpSpPr/>
          <p:nvPr/>
        </p:nvGrpSpPr>
        <p:grpSpPr>
          <a:xfrm>
            <a:off x="2551176" y="1218747"/>
            <a:ext cx="7754112" cy="4874729"/>
            <a:chOff x="1838326" y="477829"/>
            <a:chExt cx="8810624" cy="5538919"/>
          </a:xfrm>
        </p:grpSpPr>
        <p:pic>
          <p:nvPicPr>
            <p:cNvPr id="5" name="Image 4">
              <a:hlinkClick r:id="rId2"/>
              <a:extLst>
                <a:ext uri="{FF2B5EF4-FFF2-40B4-BE49-F238E27FC236}">
                  <a16:creationId xmlns:a16="http://schemas.microsoft.com/office/drawing/2014/main" id="{3E770C83-CFA9-44FA-91EC-7DB4A26EC8D4}"/>
                </a:ext>
              </a:extLst>
            </p:cNvPr>
            <p:cNvPicPr>
              <a:picLocks noChangeAspect="1"/>
            </p:cNvPicPr>
            <p:nvPr/>
          </p:nvPicPr>
          <p:blipFill>
            <a:blip r:embed="rId3"/>
            <a:stretch>
              <a:fillRect/>
            </a:stretch>
          </p:blipFill>
          <p:spPr>
            <a:xfrm>
              <a:off x="1838326" y="1235149"/>
              <a:ext cx="8810624" cy="4781599"/>
            </a:xfrm>
            <a:prstGeom prst="rect">
              <a:avLst/>
            </a:prstGeom>
          </p:spPr>
        </p:pic>
        <p:sp>
          <p:nvSpPr>
            <p:cNvPr id="6" name="Flèche : droite 5">
              <a:extLst>
                <a:ext uri="{FF2B5EF4-FFF2-40B4-BE49-F238E27FC236}">
                  <a16:creationId xmlns:a16="http://schemas.microsoft.com/office/drawing/2014/main" id="{B3929262-2B9E-40F3-9DF5-CE79AAFB0347}"/>
                </a:ext>
              </a:extLst>
            </p:cNvPr>
            <p:cNvSpPr/>
            <p:nvPr/>
          </p:nvSpPr>
          <p:spPr>
            <a:xfrm rot="5400000">
              <a:off x="7929895" y="539357"/>
              <a:ext cx="1596104" cy="14730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8028432" y="2139696"/>
              <a:ext cx="1399032" cy="3840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3" name="ZoneTexte 2">
            <a:extLst>
              <a:ext uri="{FF2B5EF4-FFF2-40B4-BE49-F238E27FC236}">
                <a16:creationId xmlns:a16="http://schemas.microsoft.com/office/drawing/2014/main" id="{0107A853-FB5E-460D-A408-B71F001A39B3}"/>
              </a:ext>
            </a:extLst>
          </p:cNvPr>
          <p:cNvSpPr txBox="1"/>
          <p:nvPr/>
        </p:nvSpPr>
        <p:spPr>
          <a:xfrm>
            <a:off x="1395616" y="1367334"/>
            <a:ext cx="6810783" cy="369332"/>
          </a:xfrm>
          <a:prstGeom prst="rect">
            <a:avLst/>
          </a:prstGeom>
          <a:noFill/>
        </p:spPr>
        <p:txBody>
          <a:bodyPr wrap="square" rtlCol="0">
            <a:spAutoFit/>
          </a:bodyPr>
          <a:lstStyle/>
          <a:p>
            <a:pPr algn="r"/>
            <a:r>
              <a:rPr lang="fr-CA" dirty="0"/>
              <a:t>Attention aux limitations du service gratuit!</a:t>
            </a:r>
          </a:p>
        </p:txBody>
      </p:sp>
    </p:spTree>
    <p:extLst>
      <p:ext uri="{BB962C8B-B14F-4D97-AF65-F5344CB8AC3E}">
        <p14:creationId xmlns:p14="http://schemas.microsoft.com/office/powerpoint/2010/main" val="167517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a:extLst>
              <a:ext uri="{FF2B5EF4-FFF2-40B4-BE49-F238E27FC236}">
                <a16:creationId xmlns:a16="http://schemas.microsoft.com/office/drawing/2014/main" id="{52AF7233-BE7B-41D7-AFD6-061C2136AE77}"/>
              </a:ext>
            </a:extLst>
          </p:cNvPr>
          <p:cNvGraphicFramePr>
            <a:graphicFrameLocks noChangeAspect="1"/>
          </p:cNvGraphicFramePr>
          <p:nvPr>
            <p:extLst>
              <p:ext uri="{D42A27DB-BD31-4B8C-83A1-F6EECF244321}">
                <p14:modId xmlns:p14="http://schemas.microsoft.com/office/powerpoint/2010/main" val="1257602174"/>
              </p:ext>
            </p:extLst>
          </p:nvPr>
        </p:nvGraphicFramePr>
        <p:xfrm>
          <a:off x="2501900" y="1296988"/>
          <a:ext cx="7188200" cy="4903787"/>
        </p:xfrm>
        <a:graphic>
          <a:graphicData uri="http://schemas.openxmlformats.org/presentationml/2006/ole">
            <mc:AlternateContent xmlns:mc="http://schemas.openxmlformats.org/markup-compatibility/2006">
              <mc:Choice xmlns:v="urn:schemas-microsoft-com:vml" Requires="v">
                <p:oleObj spid="_x0000_s2052" name="Image" r:id="rId3" imgW="14412600" imgH="9828360" progId="Photoshop.Image.21">
                  <p:embed/>
                </p:oleObj>
              </mc:Choice>
              <mc:Fallback>
                <p:oleObj name="Image" r:id="rId3" imgW="14412600" imgH="9828360" progId="Photoshop.Image.21">
                  <p:embed/>
                  <p:pic>
                    <p:nvPicPr>
                      <p:cNvPr id="6" name="Objet 5">
                        <a:extLst>
                          <a:ext uri="{FF2B5EF4-FFF2-40B4-BE49-F238E27FC236}">
                            <a16:creationId xmlns:a16="http://schemas.microsoft.com/office/drawing/2014/main" id="{52AF7233-BE7B-41D7-AFD6-061C2136AE77}"/>
                          </a:ext>
                        </a:extLst>
                      </p:cNvPr>
                      <p:cNvPicPr/>
                      <p:nvPr/>
                    </p:nvPicPr>
                    <p:blipFill>
                      <a:blip r:embed="rId4"/>
                      <a:stretch>
                        <a:fillRect/>
                      </a:stretch>
                    </p:blipFill>
                    <p:spPr>
                      <a:xfrm>
                        <a:off x="2501900" y="1296988"/>
                        <a:ext cx="7188200" cy="4903787"/>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TTGO :  BROCHES</a:t>
            </a:r>
            <a:endParaRPr lang="fr-CA" sz="3600" dirty="0"/>
          </a:p>
        </p:txBody>
      </p:sp>
    </p:spTree>
    <p:extLst>
      <p:ext uri="{BB962C8B-B14F-4D97-AF65-F5344CB8AC3E}">
        <p14:creationId xmlns:p14="http://schemas.microsoft.com/office/powerpoint/2010/main" val="160135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4D4B0F5-D81B-42D6-8295-B5CAE57FCACD}"/>
              </a:ext>
            </a:extLst>
          </p:cNvPr>
          <p:cNvPicPr>
            <a:picLocks noChangeAspect="1"/>
          </p:cNvPicPr>
          <p:nvPr/>
        </p:nvPicPr>
        <p:blipFill>
          <a:blip r:embed="rId2"/>
          <a:stretch>
            <a:fillRect/>
          </a:stretch>
        </p:blipFill>
        <p:spPr>
          <a:xfrm>
            <a:off x="8305805" y="1589018"/>
            <a:ext cx="3132274" cy="2114784"/>
          </a:xfrm>
          <a:prstGeom prst="rect">
            <a:avLst/>
          </a:prstGeom>
        </p:spPr>
      </p:pic>
      <p:pic>
        <p:nvPicPr>
          <p:cNvPr id="3" name="Image 2">
            <a:extLst>
              <a:ext uri="{FF2B5EF4-FFF2-40B4-BE49-F238E27FC236}">
                <a16:creationId xmlns:a16="http://schemas.microsoft.com/office/drawing/2014/main" id="{63B118A5-8846-43D8-AFD6-DAF67AD5642A}"/>
              </a:ext>
            </a:extLst>
          </p:cNvPr>
          <p:cNvPicPr>
            <a:picLocks noChangeAspect="1"/>
          </p:cNvPicPr>
          <p:nvPr/>
        </p:nvPicPr>
        <p:blipFill rotWithShape="1">
          <a:blip r:embed="rId3"/>
          <a:srcRect r="41784" b="26758"/>
          <a:stretch/>
        </p:blipFill>
        <p:spPr>
          <a:xfrm>
            <a:off x="838200" y="1589018"/>
            <a:ext cx="4427550" cy="3934968"/>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CRÉER UN </a:t>
            </a:r>
            <a:r>
              <a:rPr lang="fr-CA" i="1" dirty="0"/>
              <a:t>FEED</a:t>
            </a:r>
            <a:r>
              <a:rPr lang="fr-CA"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2817498" y="3753422"/>
            <a:ext cx="724370"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a:extLst>
              <a:ext uri="{FF2B5EF4-FFF2-40B4-BE49-F238E27FC236}">
                <a16:creationId xmlns:a16="http://schemas.microsoft.com/office/drawing/2014/main" id="{8288FF44-4A5A-4E5E-8ADE-5A36FE79C14B}"/>
              </a:ext>
            </a:extLst>
          </p:cNvPr>
          <p:cNvPicPr>
            <a:picLocks noChangeAspect="1"/>
          </p:cNvPicPr>
          <p:nvPr/>
        </p:nvPicPr>
        <p:blipFill>
          <a:blip r:embed="rId4"/>
          <a:stretch>
            <a:fillRect/>
          </a:stretch>
        </p:blipFill>
        <p:spPr>
          <a:xfrm>
            <a:off x="5411905" y="1589018"/>
            <a:ext cx="2453853" cy="1928027"/>
          </a:xfrm>
          <a:prstGeom prst="rect">
            <a:avLst/>
          </a:prstGeom>
        </p:spPr>
      </p:pic>
      <p:sp>
        <p:nvSpPr>
          <p:cNvPr id="10" name="Forme libre : forme 9">
            <a:extLst>
              <a:ext uri="{FF2B5EF4-FFF2-40B4-BE49-F238E27FC236}">
                <a16:creationId xmlns:a16="http://schemas.microsoft.com/office/drawing/2014/main" id="{0629F822-B6ED-4FC6-9558-700E7042C26D}"/>
              </a:ext>
            </a:extLst>
          </p:cNvPr>
          <p:cNvSpPr/>
          <p:nvPr/>
        </p:nvSpPr>
        <p:spPr>
          <a:xfrm>
            <a:off x="1531138" y="4178453"/>
            <a:ext cx="1668639" cy="39692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Lst>
            <a:ahLst/>
            <a:cxnLst>
              <a:cxn ang="0">
                <a:pos x="connsiteX0" y="connsiteY0"/>
              </a:cxn>
              <a:cxn ang="0">
                <a:pos x="connsiteX1" y="connsiteY1"/>
              </a:cxn>
            </a:cxnLst>
            <a:rect l="l" t="t" r="r" b="b"/>
            <a:pathLst>
              <a:path w="1668639" h="396921">
                <a:moveTo>
                  <a:pt x="1668112" y="0"/>
                </a:moveTo>
                <a:cubicBezTo>
                  <a:pt x="1688324" y="530352"/>
                  <a:pt x="1127227" y="360612"/>
                  <a:pt x="0" y="39692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913798" y="1339125"/>
            <a:ext cx="3958144" cy="59902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Lst>
            <a:ahLst/>
            <a:cxnLst>
              <a:cxn ang="0">
                <a:pos x="connsiteX0" y="connsiteY0"/>
              </a:cxn>
              <a:cxn ang="0">
                <a:pos x="connsiteX1" y="connsiteY1"/>
              </a:cxn>
            </a:cxnLst>
            <a:rect l="l" t="t" r="r" b="b"/>
            <a:pathLst>
              <a:path w="3958144" h="599026">
                <a:moveTo>
                  <a:pt x="49" y="540433"/>
                </a:moveTo>
                <a:cubicBezTo>
                  <a:pt x="-16315" y="-26495"/>
                  <a:pt x="4076884" y="-342539"/>
                  <a:pt x="3955497" y="59902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420374" y="375342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923193" y="473961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5762076" y="215806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7" name="ZoneTexte 16">
            <a:extLst>
              <a:ext uri="{FF2B5EF4-FFF2-40B4-BE49-F238E27FC236}">
                <a16:creationId xmlns:a16="http://schemas.microsoft.com/office/drawing/2014/main" id="{A93C6CC1-0249-44DE-8C77-6D8F767CD6D8}"/>
              </a:ext>
            </a:extLst>
          </p:cNvPr>
          <p:cNvSpPr txBox="1"/>
          <p:nvPr/>
        </p:nvSpPr>
        <p:spPr>
          <a:xfrm>
            <a:off x="5688924" y="3891919"/>
            <a:ext cx="5411892" cy="369332"/>
          </a:xfrm>
          <a:prstGeom prst="rect">
            <a:avLst/>
          </a:prstGeom>
          <a:noFill/>
        </p:spPr>
        <p:txBody>
          <a:bodyPr wrap="square" rtlCol="0">
            <a:spAutoFit/>
          </a:bodyPr>
          <a:lstStyle/>
          <a:p>
            <a:r>
              <a:rPr lang="fr-CA" dirty="0"/>
              <a:t>Créez trois (3) </a:t>
            </a:r>
            <a:r>
              <a:rPr lang="fr-CA" i="1" dirty="0" err="1"/>
              <a:t>feeds</a:t>
            </a:r>
            <a:r>
              <a:rPr lang="fr-CA" i="1" dirty="0"/>
              <a:t> </a:t>
            </a:r>
            <a:r>
              <a:rPr lang="fr-CA" dirty="0"/>
              <a:t>nommés : </a:t>
            </a:r>
            <a:r>
              <a:rPr lang="fr-CA" b="1" dirty="0"/>
              <a:t>pot, servo et tmp36 </a:t>
            </a:r>
          </a:p>
        </p:txBody>
      </p:sp>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5"/>
          <a:stretch>
            <a:fillRect/>
          </a:stretch>
        </p:blipFill>
        <p:spPr>
          <a:xfrm>
            <a:off x="6108555" y="4261251"/>
            <a:ext cx="4046571" cy="2034716"/>
          </a:xfrm>
          <a:prstGeom prst="rect">
            <a:avLst/>
          </a:prstGeom>
        </p:spPr>
      </p:pic>
    </p:spTree>
    <p:extLst>
      <p:ext uri="{BB962C8B-B14F-4D97-AF65-F5344CB8AC3E}">
        <p14:creationId xmlns:p14="http://schemas.microsoft.com/office/powerpoint/2010/main" val="1218960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74170C3C-1190-4E77-BA60-A95A2BDC67E0}"/>
              </a:ext>
            </a:extLst>
          </p:cNvPr>
          <p:cNvPicPr>
            <a:picLocks noChangeAspect="1"/>
          </p:cNvPicPr>
          <p:nvPr/>
        </p:nvPicPr>
        <p:blipFill>
          <a:blip r:embed="rId2"/>
          <a:stretch>
            <a:fillRect/>
          </a:stretch>
        </p:blipFill>
        <p:spPr>
          <a:xfrm>
            <a:off x="7414472" y="1276886"/>
            <a:ext cx="4366638" cy="4938188"/>
          </a:xfrm>
          <a:prstGeom prst="rect">
            <a:avLst/>
          </a:prstGeom>
        </p:spPr>
      </p:pic>
      <p:pic>
        <p:nvPicPr>
          <p:cNvPr id="9" name="Image 8">
            <a:extLst>
              <a:ext uri="{FF2B5EF4-FFF2-40B4-BE49-F238E27FC236}">
                <a16:creationId xmlns:a16="http://schemas.microsoft.com/office/drawing/2014/main" id="{6B77F0B2-60E6-4040-96BD-AAD8334C88F6}"/>
              </a:ext>
            </a:extLst>
          </p:cNvPr>
          <p:cNvPicPr>
            <a:picLocks noChangeAspect="1"/>
          </p:cNvPicPr>
          <p:nvPr/>
        </p:nvPicPr>
        <p:blipFill>
          <a:blip r:embed="rId3"/>
          <a:stretch>
            <a:fillRect/>
          </a:stretch>
        </p:blipFill>
        <p:spPr>
          <a:xfrm>
            <a:off x="5939806" y="4583663"/>
            <a:ext cx="1242168" cy="906859"/>
          </a:xfrm>
          <a:prstGeom prst="rect">
            <a:avLst/>
          </a:prstGeom>
        </p:spPr>
      </p:pic>
      <p:pic>
        <p:nvPicPr>
          <p:cNvPr id="6" name="Image 5">
            <a:extLst>
              <a:ext uri="{FF2B5EF4-FFF2-40B4-BE49-F238E27FC236}">
                <a16:creationId xmlns:a16="http://schemas.microsoft.com/office/drawing/2014/main" id="{4EA6DD1E-B7F9-4821-A0B8-102375F0AE61}"/>
              </a:ext>
            </a:extLst>
          </p:cNvPr>
          <p:cNvPicPr>
            <a:picLocks noChangeAspect="1"/>
          </p:cNvPicPr>
          <p:nvPr/>
        </p:nvPicPr>
        <p:blipFill>
          <a:blip r:embed="rId4"/>
          <a:stretch>
            <a:fillRect/>
          </a:stretch>
        </p:blipFill>
        <p:spPr>
          <a:xfrm>
            <a:off x="981730" y="3662153"/>
            <a:ext cx="4656223" cy="2552921"/>
          </a:xfrm>
          <a:prstGeom prst="rect">
            <a:avLst/>
          </a:prstGeom>
        </p:spPr>
      </p:pic>
      <p:pic>
        <p:nvPicPr>
          <p:cNvPr id="7" name="Image 6">
            <a:extLst>
              <a:ext uri="{FF2B5EF4-FFF2-40B4-BE49-F238E27FC236}">
                <a16:creationId xmlns:a16="http://schemas.microsoft.com/office/drawing/2014/main" id="{0F73B2EF-50B0-4F8A-8C7C-DC0FF1300D5B}"/>
              </a:ext>
            </a:extLst>
          </p:cNvPr>
          <p:cNvPicPr>
            <a:picLocks noChangeAspect="1"/>
          </p:cNvPicPr>
          <p:nvPr/>
        </p:nvPicPr>
        <p:blipFill>
          <a:blip r:embed="rId5"/>
          <a:stretch>
            <a:fillRect/>
          </a:stretch>
        </p:blipFill>
        <p:spPr>
          <a:xfrm>
            <a:off x="5222301" y="1452381"/>
            <a:ext cx="1508891" cy="1074513"/>
          </a:xfrm>
          <a:prstGeom prst="rect">
            <a:avLst/>
          </a:prstGeom>
        </p:spPr>
      </p:pic>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6"/>
          <a:stretch>
            <a:fillRect/>
          </a:stretch>
        </p:blipFill>
        <p:spPr>
          <a:xfrm>
            <a:off x="981730" y="1242561"/>
            <a:ext cx="4046571" cy="2034716"/>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RENDRE UN FEED PUBLIC</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1074915" y="2108196"/>
            <a:ext cx="724370" cy="26432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074539" y="1116241"/>
            <a:ext cx="4349890" cy="117854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506824 w 684395"/>
              <a:gd name="connsiteY0" fmla="*/ 0 h 2362881"/>
              <a:gd name="connsiteX1" fmla="*/ 0 w 684395"/>
              <a:gd name="connsiteY1" fmla="*/ 2362881 h 2362881"/>
              <a:gd name="connsiteX0" fmla="*/ 506824 w 904936"/>
              <a:gd name="connsiteY0" fmla="*/ 0 h 2362881"/>
              <a:gd name="connsiteX1" fmla="*/ 0 w 904936"/>
              <a:gd name="connsiteY1" fmla="*/ 2362881 h 2362881"/>
              <a:gd name="connsiteX0" fmla="*/ 0 w 4987989"/>
              <a:gd name="connsiteY0" fmla="*/ 820299 h 821982"/>
              <a:gd name="connsiteX1" fmla="*/ 4833272 w 4987989"/>
              <a:gd name="connsiteY1" fmla="*/ 1068 h 821982"/>
              <a:gd name="connsiteX0" fmla="*/ 0 w 4834498"/>
              <a:gd name="connsiteY0" fmla="*/ 900983 h 902185"/>
              <a:gd name="connsiteX1" fmla="*/ 4833272 w 4834498"/>
              <a:gd name="connsiteY1" fmla="*/ 81752 h 902185"/>
              <a:gd name="connsiteX0" fmla="*/ 0 w 4797932"/>
              <a:gd name="connsiteY0" fmla="*/ 979164 h 980294"/>
              <a:gd name="connsiteX1" fmla="*/ 4796696 w 4797932"/>
              <a:gd name="connsiteY1" fmla="*/ 77637 h 980294"/>
              <a:gd name="connsiteX0" fmla="*/ 0 w 4798417"/>
              <a:gd name="connsiteY0" fmla="*/ 983514 h 983514"/>
              <a:gd name="connsiteX1" fmla="*/ 4796696 w 4798417"/>
              <a:gd name="connsiteY1" fmla="*/ 81987 h 983514"/>
              <a:gd name="connsiteX0" fmla="*/ 0 w 4806003"/>
              <a:gd name="connsiteY0" fmla="*/ 969688 h 969688"/>
              <a:gd name="connsiteX1" fmla="*/ 4796696 w 4806003"/>
              <a:gd name="connsiteY1" fmla="*/ 68161 h 969688"/>
              <a:gd name="connsiteX0" fmla="*/ 0 w 4797766"/>
              <a:gd name="connsiteY0" fmla="*/ 1202745 h 1202745"/>
              <a:gd name="connsiteX1" fmla="*/ 4796696 w 4797766"/>
              <a:gd name="connsiteY1" fmla="*/ 301218 h 1202745"/>
              <a:gd name="connsiteX0" fmla="*/ 0 w 4349890"/>
              <a:gd name="connsiteY0" fmla="*/ 1178547 h 1178547"/>
              <a:gd name="connsiteX1" fmla="*/ 4348640 w 4349890"/>
              <a:gd name="connsiteY1" fmla="*/ 304452 h 1178547"/>
            </a:gdLst>
            <a:ahLst/>
            <a:cxnLst>
              <a:cxn ang="0">
                <a:pos x="connsiteX0" y="connsiteY0"/>
              </a:cxn>
              <a:cxn ang="0">
                <a:pos x="connsiteX1" y="connsiteY1"/>
              </a:cxn>
            </a:cxnLst>
            <a:rect l="l" t="t" r="r" b="b"/>
            <a:pathLst>
              <a:path w="4349890" h="1178547">
                <a:moveTo>
                  <a:pt x="0" y="1178547"/>
                </a:moveTo>
                <a:cubicBezTo>
                  <a:pt x="1812436" y="1132827"/>
                  <a:pt x="4415163" y="-710265"/>
                  <a:pt x="4348640" y="304452"/>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739630" y="4881552"/>
            <a:ext cx="1273064" cy="100211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1273064"/>
              <a:gd name="connsiteY0" fmla="*/ 1002111 h 1002111"/>
              <a:gd name="connsiteX1" fmla="*/ 1157384 w 1273064"/>
              <a:gd name="connsiteY1" fmla="*/ 0 h 1002111"/>
            </a:gdLst>
            <a:ahLst/>
            <a:cxnLst>
              <a:cxn ang="0">
                <a:pos x="connsiteX0" y="connsiteY0"/>
              </a:cxn>
              <a:cxn ang="0">
                <a:pos x="connsiteX1" y="connsiteY1"/>
              </a:cxn>
            </a:cxnLst>
            <a:rect l="l" t="t" r="r" b="b"/>
            <a:pathLst>
              <a:path w="1273064" h="1002111">
                <a:moveTo>
                  <a:pt x="0" y="1002111"/>
                </a:moveTo>
                <a:cubicBezTo>
                  <a:pt x="321964" y="974679"/>
                  <a:pt x="1671963" y="841515"/>
                  <a:pt x="1157384"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1831946" y="21322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6621747" y="155098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1922816" y="516027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9" name="Rectangle : coins arrondis 18">
            <a:extLst>
              <a:ext uri="{FF2B5EF4-FFF2-40B4-BE49-F238E27FC236}">
                <a16:creationId xmlns:a16="http://schemas.microsoft.com/office/drawing/2014/main" id="{C3003922-71FF-461A-B42B-A66EBC41CD72}"/>
              </a:ext>
            </a:extLst>
          </p:cNvPr>
          <p:cNvSpPr/>
          <p:nvPr/>
        </p:nvSpPr>
        <p:spPr>
          <a:xfrm>
            <a:off x="5398220" y="1493986"/>
            <a:ext cx="1258333" cy="46390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DB10B5A-3F3A-428E-9942-C02D7D9D376C}"/>
              </a:ext>
            </a:extLst>
          </p:cNvPr>
          <p:cNvSpPr/>
          <p:nvPr/>
        </p:nvSpPr>
        <p:spPr>
          <a:xfrm>
            <a:off x="1090088" y="4985850"/>
            <a:ext cx="832728" cy="73555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Ellipse 20">
            <a:extLst>
              <a:ext uri="{FF2B5EF4-FFF2-40B4-BE49-F238E27FC236}">
                <a16:creationId xmlns:a16="http://schemas.microsoft.com/office/drawing/2014/main" id="{1B5D6425-DE10-4382-918E-4579C5AB6CE7}"/>
              </a:ext>
            </a:extLst>
          </p:cNvPr>
          <p:cNvSpPr/>
          <p:nvPr/>
        </p:nvSpPr>
        <p:spPr>
          <a:xfrm>
            <a:off x="5507336" y="572140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22" name="Forme libre : forme 21">
            <a:extLst>
              <a:ext uri="{FF2B5EF4-FFF2-40B4-BE49-F238E27FC236}">
                <a16:creationId xmlns:a16="http://schemas.microsoft.com/office/drawing/2014/main" id="{EF67006D-260B-436D-A095-A9C0564C097C}"/>
              </a:ext>
            </a:extLst>
          </p:cNvPr>
          <p:cNvSpPr/>
          <p:nvPr/>
        </p:nvSpPr>
        <p:spPr>
          <a:xfrm>
            <a:off x="2292735" y="1949519"/>
            <a:ext cx="4420456" cy="3387009"/>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72 w 2651783"/>
              <a:gd name="connsiteY0" fmla="*/ 172117 h 1483438"/>
              <a:gd name="connsiteX1" fmla="*/ 2647928 w 2651783"/>
              <a:gd name="connsiteY1" fmla="*/ 1483438 h 1483438"/>
              <a:gd name="connsiteX0" fmla="*/ 4767928 w 4767928"/>
              <a:gd name="connsiteY0" fmla="*/ 72371 h 3367940"/>
              <a:gd name="connsiteX1" fmla="*/ 0 w 4767928"/>
              <a:gd name="connsiteY1" fmla="*/ 3367940 h 3367940"/>
              <a:gd name="connsiteX0" fmla="*/ 4767928 w 4767928"/>
              <a:gd name="connsiteY0" fmla="*/ 0 h 3295569"/>
              <a:gd name="connsiteX1" fmla="*/ 0 w 4767928"/>
              <a:gd name="connsiteY1" fmla="*/ 3295569 h 3295569"/>
              <a:gd name="connsiteX0" fmla="*/ 4676488 w 4676488"/>
              <a:gd name="connsiteY0" fmla="*/ 0 h 3222417"/>
              <a:gd name="connsiteX1" fmla="*/ 0 w 4676488"/>
              <a:gd name="connsiteY1" fmla="*/ 3222417 h 3222417"/>
              <a:gd name="connsiteX0" fmla="*/ 4639912 w 4639912"/>
              <a:gd name="connsiteY0" fmla="*/ 0 h 3140121"/>
              <a:gd name="connsiteX1" fmla="*/ 0 w 4639912"/>
              <a:gd name="connsiteY1" fmla="*/ 3140121 h 3140121"/>
              <a:gd name="connsiteX0" fmla="*/ 4639912 w 4851969"/>
              <a:gd name="connsiteY0" fmla="*/ 251 h 3140372"/>
              <a:gd name="connsiteX1" fmla="*/ 0 w 4851969"/>
              <a:gd name="connsiteY1" fmla="*/ 3140372 h 3140372"/>
              <a:gd name="connsiteX0" fmla="*/ 4749640 w 4958361"/>
              <a:gd name="connsiteY0" fmla="*/ 226 h 3387235"/>
              <a:gd name="connsiteX1" fmla="*/ 0 w 4958361"/>
              <a:gd name="connsiteY1" fmla="*/ 3387235 h 3387235"/>
              <a:gd name="connsiteX0" fmla="*/ 4831936 w 5038223"/>
              <a:gd name="connsiteY0" fmla="*/ 224 h 3405521"/>
              <a:gd name="connsiteX1" fmla="*/ 0 w 5038223"/>
              <a:gd name="connsiteY1" fmla="*/ 3405521 h 3405521"/>
              <a:gd name="connsiteX0" fmla="*/ 4831936 w 5075645"/>
              <a:gd name="connsiteY0" fmla="*/ 167 h 3405464"/>
              <a:gd name="connsiteX1" fmla="*/ 0 w 5075645"/>
              <a:gd name="connsiteY1" fmla="*/ 3405464 h 3405464"/>
              <a:gd name="connsiteX0" fmla="*/ 4676488 w 4926639"/>
              <a:gd name="connsiteY0" fmla="*/ 156 h 3652341"/>
              <a:gd name="connsiteX1" fmla="*/ 0 w 4926639"/>
              <a:gd name="connsiteY1" fmla="*/ 3652341 h 3652341"/>
              <a:gd name="connsiteX0" fmla="*/ 4676488 w 4676488"/>
              <a:gd name="connsiteY0" fmla="*/ 0 h 3652185"/>
              <a:gd name="connsiteX1" fmla="*/ 0 w 4676488"/>
              <a:gd name="connsiteY1" fmla="*/ 3652185 h 3652185"/>
              <a:gd name="connsiteX0" fmla="*/ 4420456 w 4420456"/>
              <a:gd name="connsiteY0" fmla="*/ 0 h 3387009"/>
              <a:gd name="connsiteX1" fmla="*/ 0 w 4420456"/>
              <a:gd name="connsiteY1" fmla="*/ 3387009 h 3387009"/>
            </a:gdLst>
            <a:ahLst/>
            <a:cxnLst>
              <a:cxn ang="0">
                <a:pos x="connsiteX0" y="connsiteY0"/>
              </a:cxn>
              <a:cxn ang="0">
                <a:pos x="connsiteX1" y="connsiteY1"/>
              </a:cxn>
            </a:cxnLst>
            <a:rect l="l" t="t" r="r" b="b"/>
            <a:pathLst>
              <a:path w="4420456" h="3387009">
                <a:moveTo>
                  <a:pt x="4420456" y="0"/>
                </a:moveTo>
                <a:cubicBezTo>
                  <a:pt x="4404092" y="1051560"/>
                  <a:pt x="1255243" y="3323268"/>
                  <a:pt x="0" y="338700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6" name="Rectangle : coins arrondis 25">
            <a:extLst>
              <a:ext uri="{FF2B5EF4-FFF2-40B4-BE49-F238E27FC236}">
                <a16:creationId xmlns:a16="http://schemas.microsoft.com/office/drawing/2014/main" id="{F5B368F6-7795-4678-BFF7-2F2E2401EC3B}"/>
              </a:ext>
            </a:extLst>
          </p:cNvPr>
          <p:cNvSpPr/>
          <p:nvPr/>
        </p:nvSpPr>
        <p:spPr>
          <a:xfrm>
            <a:off x="7466890" y="4312080"/>
            <a:ext cx="3158437" cy="3696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ED3C5522-EF6C-4BED-8B10-E056D4023099}"/>
              </a:ext>
            </a:extLst>
          </p:cNvPr>
          <p:cNvSpPr/>
          <p:nvPr/>
        </p:nvSpPr>
        <p:spPr>
          <a:xfrm>
            <a:off x="6549105" y="4157935"/>
            <a:ext cx="854123" cy="49109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913298"/>
              <a:gd name="connsiteY0" fmla="*/ 1441023 h 1441023"/>
              <a:gd name="connsiteX1" fmla="*/ 764192 w 913298"/>
              <a:gd name="connsiteY1" fmla="*/ 0 h 1441023"/>
              <a:gd name="connsiteX0" fmla="*/ 9166 w 886585"/>
              <a:gd name="connsiteY0" fmla="*/ 1441023 h 1441023"/>
              <a:gd name="connsiteX1" fmla="*/ 773358 w 886585"/>
              <a:gd name="connsiteY1" fmla="*/ 0 h 1441023"/>
              <a:gd name="connsiteX0" fmla="*/ 27959 w 792151"/>
              <a:gd name="connsiteY0" fmla="*/ 1511060 h 1511060"/>
              <a:gd name="connsiteX1" fmla="*/ 792151 w 792151"/>
              <a:gd name="connsiteY1" fmla="*/ 70037 h 1511060"/>
              <a:gd name="connsiteX0" fmla="*/ 84246 w 446102"/>
              <a:gd name="connsiteY0" fmla="*/ 499834 h 499834"/>
              <a:gd name="connsiteX1" fmla="*/ 446102 w 446102"/>
              <a:gd name="connsiteY1" fmla="*/ 201811 h 499834"/>
              <a:gd name="connsiteX0" fmla="*/ 38642 w 400498"/>
              <a:gd name="connsiteY0" fmla="*/ 471505 h 471505"/>
              <a:gd name="connsiteX1" fmla="*/ 400498 w 400498"/>
              <a:gd name="connsiteY1" fmla="*/ 173482 h 471505"/>
              <a:gd name="connsiteX0" fmla="*/ 16779 w 854123"/>
              <a:gd name="connsiteY0" fmla="*/ 491096 h 491096"/>
              <a:gd name="connsiteX1" fmla="*/ 854123 w 854123"/>
              <a:gd name="connsiteY1" fmla="*/ 165641 h 491096"/>
            </a:gdLst>
            <a:ahLst/>
            <a:cxnLst>
              <a:cxn ang="0">
                <a:pos x="connsiteX0" y="connsiteY0"/>
              </a:cxn>
              <a:cxn ang="0">
                <a:pos x="connsiteX1" y="connsiteY1"/>
              </a:cxn>
            </a:cxnLst>
            <a:rect l="l" t="t" r="r" b="b"/>
            <a:pathLst>
              <a:path w="854123" h="491096">
                <a:moveTo>
                  <a:pt x="16779" y="491096"/>
                </a:moveTo>
                <a:cubicBezTo>
                  <a:pt x="-118457" y="24752"/>
                  <a:pt x="600606" y="-163276"/>
                  <a:pt x="854123" y="16564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B8C4D931-146D-4930-BFF5-E7205FF8305C}"/>
              </a:ext>
            </a:extLst>
          </p:cNvPr>
          <p:cNvSpPr/>
          <p:nvPr/>
        </p:nvSpPr>
        <p:spPr>
          <a:xfrm>
            <a:off x="1090088" y="2435680"/>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7BE99619-8A94-4483-A1C6-F8F6E8187FEB}"/>
              </a:ext>
            </a:extLst>
          </p:cNvPr>
          <p:cNvSpPr/>
          <p:nvPr/>
        </p:nvSpPr>
        <p:spPr>
          <a:xfrm>
            <a:off x="1074915" y="2751398"/>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0EC3C66E-5FE8-4B39-A5BB-4BDCEBA82786}"/>
              </a:ext>
            </a:extLst>
          </p:cNvPr>
          <p:cNvSpPr/>
          <p:nvPr/>
        </p:nvSpPr>
        <p:spPr>
          <a:xfrm>
            <a:off x="1864076" y="2469208"/>
            <a:ext cx="724370" cy="547449"/>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Répéter pour les trois</a:t>
            </a:r>
          </a:p>
        </p:txBody>
      </p:sp>
      <p:sp>
        <p:nvSpPr>
          <p:cNvPr id="31" name="Rectangle : coins arrondis 30">
            <a:extLst>
              <a:ext uri="{FF2B5EF4-FFF2-40B4-BE49-F238E27FC236}">
                <a16:creationId xmlns:a16="http://schemas.microsoft.com/office/drawing/2014/main" id="{32FDE5C2-090C-447F-8F7C-14CC31AE891F}"/>
              </a:ext>
            </a:extLst>
          </p:cNvPr>
          <p:cNvSpPr/>
          <p:nvPr/>
        </p:nvSpPr>
        <p:spPr>
          <a:xfrm>
            <a:off x="5893914" y="4539661"/>
            <a:ext cx="1258333" cy="341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 coins arrondis 31">
            <a:extLst>
              <a:ext uri="{FF2B5EF4-FFF2-40B4-BE49-F238E27FC236}">
                <a16:creationId xmlns:a16="http://schemas.microsoft.com/office/drawing/2014/main" id="{5D74A6DB-18D7-406E-9213-A0B2094915B9}"/>
              </a:ext>
            </a:extLst>
          </p:cNvPr>
          <p:cNvSpPr/>
          <p:nvPr/>
        </p:nvSpPr>
        <p:spPr>
          <a:xfrm>
            <a:off x="1770397" y="5631540"/>
            <a:ext cx="690037"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Rendre public</a:t>
            </a:r>
          </a:p>
        </p:txBody>
      </p:sp>
      <p:sp>
        <p:nvSpPr>
          <p:cNvPr id="33" name="Rectangle : coins arrondis 32">
            <a:extLst>
              <a:ext uri="{FF2B5EF4-FFF2-40B4-BE49-F238E27FC236}">
                <a16:creationId xmlns:a16="http://schemas.microsoft.com/office/drawing/2014/main" id="{501ACF05-48F5-4203-A92B-23B8D0D8B402}"/>
              </a:ext>
            </a:extLst>
          </p:cNvPr>
          <p:cNvSpPr/>
          <p:nvPr/>
        </p:nvSpPr>
        <p:spPr>
          <a:xfrm>
            <a:off x="10677745" y="4245066"/>
            <a:ext cx="899521"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Noter l’adresse</a:t>
            </a:r>
          </a:p>
        </p:txBody>
      </p:sp>
    </p:spTree>
    <p:extLst>
      <p:ext uri="{BB962C8B-B14F-4D97-AF65-F5344CB8AC3E}">
        <p14:creationId xmlns:p14="http://schemas.microsoft.com/office/powerpoint/2010/main" val="26107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ACB0361-8A41-4F57-9A93-D332CCBF85E4}"/>
              </a:ext>
            </a:extLst>
          </p:cNvPr>
          <p:cNvPicPr>
            <a:picLocks noChangeAspect="1"/>
          </p:cNvPicPr>
          <p:nvPr/>
        </p:nvPicPr>
        <p:blipFill>
          <a:blip r:embed="rId2"/>
          <a:stretch>
            <a:fillRect/>
          </a:stretch>
        </p:blipFill>
        <p:spPr>
          <a:xfrm>
            <a:off x="7892870" y="1511477"/>
            <a:ext cx="3509828" cy="2195776"/>
          </a:xfrm>
          <a:prstGeom prst="rect">
            <a:avLst/>
          </a:prstGeom>
        </p:spPr>
      </p:pic>
      <p:pic>
        <p:nvPicPr>
          <p:cNvPr id="6" name="Image 5">
            <a:extLst>
              <a:ext uri="{FF2B5EF4-FFF2-40B4-BE49-F238E27FC236}">
                <a16:creationId xmlns:a16="http://schemas.microsoft.com/office/drawing/2014/main" id="{4E86446D-7CA6-4EE4-95F6-707D9363B418}"/>
              </a:ext>
            </a:extLst>
          </p:cNvPr>
          <p:cNvPicPr>
            <a:picLocks noChangeAspect="1"/>
          </p:cNvPicPr>
          <p:nvPr/>
        </p:nvPicPr>
        <p:blipFill>
          <a:blip r:embed="rId3"/>
          <a:stretch>
            <a:fillRect/>
          </a:stretch>
        </p:blipFill>
        <p:spPr>
          <a:xfrm>
            <a:off x="4876079" y="1234872"/>
            <a:ext cx="1661304" cy="746825"/>
          </a:xfrm>
          <a:prstGeom prst="rect">
            <a:avLst/>
          </a:prstGeom>
        </p:spPr>
      </p:pic>
      <p:pic>
        <p:nvPicPr>
          <p:cNvPr id="5" name="Image 4">
            <a:extLst>
              <a:ext uri="{FF2B5EF4-FFF2-40B4-BE49-F238E27FC236}">
                <a16:creationId xmlns:a16="http://schemas.microsoft.com/office/drawing/2014/main" id="{9F728A1C-4A91-4AE2-8C7D-446ED8176E33}"/>
              </a:ext>
            </a:extLst>
          </p:cNvPr>
          <p:cNvPicPr>
            <a:picLocks noChangeAspect="1"/>
          </p:cNvPicPr>
          <p:nvPr/>
        </p:nvPicPr>
        <p:blipFill>
          <a:blip r:embed="rId4"/>
          <a:stretch>
            <a:fillRect/>
          </a:stretch>
        </p:blipFill>
        <p:spPr>
          <a:xfrm>
            <a:off x="919953" y="2211149"/>
            <a:ext cx="3795089" cy="126503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600" dirty="0"/>
              <a:t>CRÉER UN </a:t>
            </a:r>
            <a:r>
              <a:rPr lang="fr-CA" sz="3600" i="1" dirty="0"/>
              <a:t>DASHBOARD</a:t>
            </a:r>
            <a:r>
              <a:rPr lang="fr-CA" sz="3600"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703356" y="2360209"/>
            <a:ext cx="969227"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568067" y="2768656"/>
            <a:ext cx="1668117" cy="25976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Lst>
            <a:ahLst/>
            <a:cxnLst>
              <a:cxn ang="0">
                <a:pos x="connsiteX0" y="connsiteY0"/>
              </a:cxn>
              <a:cxn ang="0">
                <a:pos x="connsiteX1" y="connsiteY1"/>
              </a:cxn>
            </a:cxnLst>
            <a:rect l="l" t="t" r="r" b="b"/>
            <a:pathLst>
              <a:path w="1668117" h="259761">
                <a:moveTo>
                  <a:pt x="1668112" y="0"/>
                </a:moveTo>
                <a:cubicBezTo>
                  <a:pt x="1670036" y="292608"/>
                  <a:pt x="1127227" y="223452"/>
                  <a:pt x="0" y="25976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33887" y="1249662"/>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4672583" y="23774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2020473" y="3046006"/>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6096000" y="1829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pic>
        <p:nvPicPr>
          <p:cNvPr id="19" name="Image 18">
            <a:extLst>
              <a:ext uri="{FF2B5EF4-FFF2-40B4-BE49-F238E27FC236}">
                <a16:creationId xmlns:a16="http://schemas.microsoft.com/office/drawing/2014/main" id="{19084E28-3E8A-4811-9926-0C87CFE8D48E}"/>
              </a:ext>
            </a:extLst>
          </p:cNvPr>
          <p:cNvPicPr>
            <a:picLocks noChangeAspect="1"/>
          </p:cNvPicPr>
          <p:nvPr/>
        </p:nvPicPr>
        <p:blipFill>
          <a:blip r:embed="rId5"/>
          <a:stretch>
            <a:fillRect/>
          </a:stretch>
        </p:blipFill>
        <p:spPr>
          <a:xfrm>
            <a:off x="4236184" y="4527668"/>
            <a:ext cx="4038950" cy="1333616"/>
          </a:xfrm>
          <a:prstGeom prst="rect">
            <a:avLst/>
          </a:prstGeom>
        </p:spPr>
      </p:pic>
      <p:sp>
        <p:nvSpPr>
          <p:cNvPr id="20" name="Forme libre : forme 19">
            <a:extLst>
              <a:ext uri="{FF2B5EF4-FFF2-40B4-BE49-F238E27FC236}">
                <a16:creationId xmlns:a16="http://schemas.microsoft.com/office/drawing/2014/main" id="{7221099C-3C47-48EB-AF71-151ADCAD27E6}"/>
              </a:ext>
            </a:extLst>
          </p:cNvPr>
          <p:cNvSpPr/>
          <p:nvPr/>
        </p:nvSpPr>
        <p:spPr>
          <a:xfrm>
            <a:off x="2170843" y="2022926"/>
            <a:ext cx="3434298" cy="164037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Lst>
            <a:ahLst/>
            <a:cxnLst>
              <a:cxn ang="0">
                <a:pos x="connsiteX0" y="connsiteY0"/>
              </a:cxn>
              <a:cxn ang="0">
                <a:pos x="connsiteX1" y="connsiteY1"/>
              </a:cxn>
            </a:cxnLst>
            <a:rect l="l" t="t" r="r" b="b"/>
            <a:pathLst>
              <a:path w="3434298" h="1640376">
                <a:moveTo>
                  <a:pt x="58" y="1377015"/>
                </a:moveTo>
                <a:cubicBezTo>
                  <a:pt x="-16306" y="2126823"/>
                  <a:pt x="3427669" y="1152411"/>
                  <a:pt x="3434298"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Forme libre : forme 20">
            <a:extLst>
              <a:ext uri="{FF2B5EF4-FFF2-40B4-BE49-F238E27FC236}">
                <a16:creationId xmlns:a16="http://schemas.microsoft.com/office/drawing/2014/main" id="{90404947-2FCB-4A84-A924-65508B4C34E1}"/>
              </a:ext>
            </a:extLst>
          </p:cNvPr>
          <p:cNvSpPr/>
          <p:nvPr/>
        </p:nvSpPr>
        <p:spPr>
          <a:xfrm>
            <a:off x="5338178" y="3607481"/>
            <a:ext cx="5929559" cy="173194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4402176 w 4402176"/>
              <a:gd name="connsiteY0" fmla="*/ 151719 h 789674"/>
              <a:gd name="connsiteX1" fmla="*/ 8 w 4402176"/>
              <a:gd name="connsiteY1" fmla="*/ 0 h 789674"/>
              <a:gd name="connsiteX0" fmla="*/ 9230203 w 9230203"/>
              <a:gd name="connsiteY0" fmla="*/ 0 h 1675276"/>
              <a:gd name="connsiteX1" fmla="*/ 3 w 9230203"/>
              <a:gd name="connsiteY1" fmla="*/ 1283889 h 1675276"/>
              <a:gd name="connsiteX0" fmla="*/ 9230420 w 9230420"/>
              <a:gd name="connsiteY0" fmla="*/ 0 h 1283889"/>
              <a:gd name="connsiteX1" fmla="*/ 220 w 9230420"/>
              <a:gd name="connsiteY1" fmla="*/ 1283889 h 1283889"/>
              <a:gd name="connsiteX0" fmla="*/ 5929559 w 5929559"/>
              <a:gd name="connsiteY0" fmla="*/ 0 h 1731945"/>
              <a:gd name="connsiteX1" fmla="*/ 343 w 5929559"/>
              <a:gd name="connsiteY1" fmla="*/ 1731945 h 1731945"/>
            </a:gdLst>
            <a:ahLst/>
            <a:cxnLst>
              <a:cxn ang="0">
                <a:pos x="connsiteX0" y="connsiteY0"/>
              </a:cxn>
              <a:cxn ang="0">
                <a:pos x="connsiteX1" y="connsiteY1"/>
              </a:cxn>
            </a:cxnLst>
            <a:rect l="l" t="t" r="r" b="b"/>
            <a:pathLst>
              <a:path w="5929559" h="1731945">
                <a:moveTo>
                  <a:pt x="5929559" y="0"/>
                </a:moveTo>
                <a:cubicBezTo>
                  <a:pt x="5913195" y="749808"/>
                  <a:pt x="-52006" y="177732"/>
                  <a:pt x="343" y="173194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48387" y="527668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Tree>
    <p:extLst>
      <p:ext uri="{BB962C8B-B14F-4D97-AF65-F5344CB8AC3E}">
        <p14:creationId xmlns:p14="http://schemas.microsoft.com/office/powerpoint/2010/main" val="197212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2"/>
          <a:stretch>
            <a:fillRect/>
          </a:stretch>
        </p:blipFill>
        <p:spPr>
          <a:xfrm>
            <a:off x="8720060" y="3124408"/>
            <a:ext cx="2400508" cy="495343"/>
          </a:xfrm>
          <a:prstGeom prst="rect">
            <a:avLst/>
          </a:prstGeom>
        </p:spPr>
      </p:pic>
      <p:pic>
        <p:nvPicPr>
          <p:cNvPr id="37" name="Image 36">
            <a:extLst>
              <a:ext uri="{FF2B5EF4-FFF2-40B4-BE49-F238E27FC236}">
                <a16:creationId xmlns:a16="http://schemas.microsoft.com/office/drawing/2014/main" id="{BFA32ED1-C1D7-4D28-BE5F-AC4075077328}"/>
              </a:ext>
            </a:extLst>
          </p:cNvPr>
          <p:cNvPicPr>
            <a:picLocks noChangeAspect="1"/>
          </p:cNvPicPr>
          <p:nvPr/>
        </p:nvPicPr>
        <p:blipFill>
          <a:blip r:embed="rId3"/>
          <a:stretch>
            <a:fillRect/>
          </a:stretch>
        </p:blipFill>
        <p:spPr>
          <a:xfrm>
            <a:off x="5020708" y="3548363"/>
            <a:ext cx="3699352" cy="2966097"/>
          </a:xfrm>
          <a:prstGeom prst="rect">
            <a:avLst/>
          </a:prstGeom>
        </p:spPr>
      </p:pic>
      <p:pic>
        <p:nvPicPr>
          <p:cNvPr id="36" name="Image 35">
            <a:extLst>
              <a:ext uri="{FF2B5EF4-FFF2-40B4-BE49-F238E27FC236}">
                <a16:creationId xmlns:a16="http://schemas.microsoft.com/office/drawing/2014/main" id="{849BE026-002E-4156-B8FC-337513E85547}"/>
              </a:ext>
            </a:extLst>
          </p:cNvPr>
          <p:cNvPicPr>
            <a:picLocks noChangeAspect="1"/>
          </p:cNvPicPr>
          <p:nvPr/>
        </p:nvPicPr>
        <p:blipFill>
          <a:blip r:embed="rId4"/>
          <a:stretch>
            <a:fillRect/>
          </a:stretch>
        </p:blipFill>
        <p:spPr>
          <a:xfrm>
            <a:off x="6871654" y="1617408"/>
            <a:ext cx="4232323" cy="1621024"/>
          </a:xfrm>
          <a:prstGeom prst="rect">
            <a:avLst/>
          </a:prstGeom>
        </p:spPr>
      </p:pic>
      <p:pic>
        <p:nvPicPr>
          <p:cNvPr id="35" name="Image 34">
            <a:extLst>
              <a:ext uri="{FF2B5EF4-FFF2-40B4-BE49-F238E27FC236}">
                <a16:creationId xmlns:a16="http://schemas.microsoft.com/office/drawing/2014/main" id="{DB9023DF-6C0C-4188-813E-9C4955A9472F}"/>
              </a:ext>
            </a:extLst>
          </p:cNvPr>
          <p:cNvPicPr>
            <a:picLocks noChangeAspect="1"/>
          </p:cNvPicPr>
          <p:nvPr/>
        </p:nvPicPr>
        <p:blipFill>
          <a:blip r:embed="rId5"/>
          <a:stretch>
            <a:fillRect/>
          </a:stretch>
        </p:blipFill>
        <p:spPr>
          <a:xfrm>
            <a:off x="5257049" y="1474377"/>
            <a:ext cx="1112616" cy="1120237"/>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SERVOMOTEUR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372457"/>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677798" y="232727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19752" y="2329539"/>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4953940" y="431037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2"/>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910009" y="4815903"/>
            <a:ext cx="5071016" cy="115587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Lst>
            <a:ahLst/>
            <a:cxnLst>
              <a:cxn ang="0">
                <a:pos x="connsiteX0" y="connsiteY0"/>
              </a:cxn>
              <a:cxn ang="0">
                <a:pos x="connsiteX1" y="connsiteY1"/>
              </a:cxn>
            </a:cxnLst>
            <a:rect l="l" t="t" r="r" b="b"/>
            <a:pathLst>
              <a:path w="5071016" h="1155873">
                <a:moveTo>
                  <a:pt x="0" y="0"/>
                </a:moveTo>
                <a:cubicBezTo>
                  <a:pt x="38500" y="548640"/>
                  <a:pt x="5046099" y="104580"/>
                  <a:pt x="5071016" y="115587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59047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588014" y="4320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23756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10;&#10;Description générée automatiquement">
            <a:extLst>
              <a:ext uri="{FF2B5EF4-FFF2-40B4-BE49-F238E27FC236}">
                <a16:creationId xmlns:a16="http://schemas.microsoft.com/office/drawing/2014/main" id="{FCED3E04-7C98-4073-ABA0-59522019F188}"/>
              </a:ext>
            </a:extLst>
          </p:cNvPr>
          <p:cNvPicPr>
            <a:picLocks noChangeAspect="1"/>
          </p:cNvPicPr>
          <p:nvPr/>
        </p:nvPicPr>
        <p:blipFill>
          <a:blip r:embed="rId2"/>
          <a:stretch>
            <a:fillRect/>
          </a:stretch>
        </p:blipFill>
        <p:spPr>
          <a:xfrm>
            <a:off x="6886441" y="1200528"/>
            <a:ext cx="4391385" cy="2002051"/>
          </a:xfrm>
          <a:prstGeom prst="rect">
            <a:avLst/>
          </a:prstGeom>
        </p:spPr>
      </p:pic>
      <p:pic>
        <p:nvPicPr>
          <p:cNvPr id="15" name="Image 14">
            <a:extLst>
              <a:ext uri="{FF2B5EF4-FFF2-40B4-BE49-F238E27FC236}">
                <a16:creationId xmlns:a16="http://schemas.microsoft.com/office/drawing/2014/main" id="{53D75F19-7C79-4E32-9CB2-2C1D98311EE9}"/>
              </a:ext>
            </a:extLst>
          </p:cNvPr>
          <p:cNvPicPr>
            <a:picLocks noChangeAspect="1"/>
          </p:cNvPicPr>
          <p:nvPr/>
        </p:nvPicPr>
        <p:blipFill rotWithShape="1">
          <a:blip r:embed="rId3"/>
          <a:srcRect t="26891"/>
          <a:stretch/>
        </p:blipFill>
        <p:spPr>
          <a:xfrm>
            <a:off x="5016773" y="3559819"/>
            <a:ext cx="5227773" cy="2741135"/>
          </a:xfrm>
          <a:prstGeom prst="rect">
            <a:avLst/>
          </a:prstGeom>
        </p:spPr>
      </p:pic>
      <p:pic>
        <p:nvPicPr>
          <p:cNvPr id="5" name="Image 4">
            <a:extLst>
              <a:ext uri="{FF2B5EF4-FFF2-40B4-BE49-F238E27FC236}">
                <a16:creationId xmlns:a16="http://schemas.microsoft.com/office/drawing/2014/main" id="{60DF7F15-9D30-4463-A86F-CB63F3BAB3A7}"/>
              </a:ext>
            </a:extLst>
          </p:cNvPr>
          <p:cNvPicPr>
            <a:picLocks noChangeAspect="1"/>
          </p:cNvPicPr>
          <p:nvPr/>
        </p:nvPicPr>
        <p:blipFill>
          <a:blip r:embed="rId4"/>
          <a:stretch>
            <a:fillRect/>
          </a:stretch>
        </p:blipFill>
        <p:spPr>
          <a:xfrm>
            <a:off x="5223476" y="1653833"/>
            <a:ext cx="1082134" cy="1112616"/>
          </a:xfrm>
          <a:prstGeom prst="rect">
            <a:avLst/>
          </a:prstGeom>
        </p:spPr>
      </p:pic>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5"/>
          <a:stretch>
            <a:fillRect/>
          </a:stretch>
        </p:blipFill>
        <p:spPr>
          <a:xfrm>
            <a:off x="8720060" y="3124408"/>
            <a:ext cx="2400508" cy="495343"/>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POTENTIOMÈTRE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551251"/>
            <a:ext cx="755810" cy="33233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1070923"/>
              <a:gd name="connsiteY0" fmla="*/ 663308 h 663357"/>
              <a:gd name="connsiteX1" fmla="*/ 1041560 w 1070923"/>
              <a:gd name="connsiteY1" fmla="*/ 348521 h 663357"/>
              <a:gd name="connsiteX0" fmla="*/ 0 w 1041560"/>
              <a:gd name="connsiteY0" fmla="*/ 461744 h 461822"/>
              <a:gd name="connsiteX1" fmla="*/ 1041560 w 1041560"/>
              <a:gd name="connsiteY1" fmla="*/ 146957 h 461822"/>
              <a:gd name="connsiteX0" fmla="*/ 0 w 755810"/>
              <a:gd name="connsiteY0" fmla="*/ 372252 h 372342"/>
              <a:gd name="connsiteX1" fmla="*/ 755810 w 755810"/>
              <a:gd name="connsiteY1" fmla="*/ 162240 h 372342"/>
              <a:gd name="connsiteX0" fmla="*/ 0 w 755810"/>
              <a:gd name="connsiteY0" fmla="*/ 332228 h 332333"/>
              <a:gd name="connsiteX1" fmla="*/ 755810 w 755810"/>
              <a:gd name="connsiteY1" fmla="*/ 122216 h 332333"/>
            </a:gdLst>
            <a:ahLst/>
            <a:cxnLst>
              <a:cxn ang="0">
                <a:pos x="connsiteX0" y="connsiteY0"/>
              </a:cxn>
              <a:cxn ang="0">
                <a:pos x="connsiteX1" y="connsiteY1"/>
              </a:cxn>
            </a:cxnLst>
            <a:rect l="l" t="t" r="r" b="b"/>
            <a:pathLst>
              <a:path w="755810" h="332333">
                <a:moveTo>
                  <a:pt x="0" y="332228"/>
                </a:moveTo>
                <a:cubicBezTo>
                  <a:pt x="925468" y="341372"/>
                  <a:pt x="286647" y="-247849"/>
                  <a:pt x="755810" y="12221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739149" y="195566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97434" y="1664927"/>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5055858" y="468388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5"/>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700459" y="5015929"/>
            <a:ext cx="5280566" cy="955848"/>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 name="connsiteX0" fmla="*/ 0 w 5280566"/>
              <a:gd name="connsiteY0" fmla="*/ 0 h 955848"/>
              <a:gd name="connsiteX1" fmla="*/ 5280566 w 5280566"/>
              <a:gd name="connsiteY1" fmla="*/ 955848 h 955848"/>
            </a:gdLst>
            <a:ahLst/>
            <a:cxnLst>
              <a:cxn ang="0">
                <a:pos x="connsiteX0" y="connsiteY0"/>
              </a:cxn>
              <a:cxn ang="0">
                <a:pos x="connsiteX1" y="connsiteY1"/>
              </a:cxn>
            </a:cxnLst>
            <a:rect l="l" t="t" r="r" b="b"/>
            <a:pathLst>
              <a:path w="5280566" h="955848">
                <a:moveTo>
                  <a:pt x="0" y="0"/>
                </a:moveTo>
                <a:cubicBezTo>
                  <a:pt x="38500" y="548640"/>
                  <a:pt x="5255649" y="-95445"/>
                  <a:pt x="5280566" y="95584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4851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616425" y="485679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053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752475" y="337236"/>
            <a:ext cx="10515600" cy="2600325"/>
          </a:xfrm>
        </p:spPr>
        <p:txBody>
          <a:bodyPr>
            <a:normAutofit/>
          </a:bodyPr>
          <a:lstStyle/>
          <a:p>
            <a:pPr algn="ctr"/>
            <a:r>
              <a:rPr lang="fr-CA" dirty="0">
                <a:solidFill>
                  <a:schemeClr val="accent2"/>
                </a:solidFill>
              </a:rPr>
              <a:t>CODE</a:t>
            </a:r>
            <a:r>
              <a:rPr lang="fr-CA" dirty="0">
                <a:solidFill>
                  <a:schemeClr val="accent4"/>
                </a:solidFill>
              </a:rPr>
              <a:t> </a:t>
            </a:r>
            <a:r>
              <a:rPr lang="fr-CA" dirty="0">
                <a:solidFill>
                  <a:schemeClr val="tx1"/>
                </a:solidFill>
              </a:rPr>
              <a:t>POUR</a:t>
            </a:r>
            <a:r>
              <a:rPr lang="fr-CA" dirty="0">
                <a:solidFill>
                  <a:schemeClr val="accent4"/>
                </a:solidFill>
              </a:rPr>
              <a:t> </a:t>
            </a:r>
            <a:r>
              <a:rPr lang="fr-CA" dirty="0">
                <a:solidFill>
                  <a:schemeClr val="accent5"/>
                </a:solidFill>
              </a:rPr>
              <a:t>ESP32 TTGO </a:t>
            </a:r>
            <a:r>
              <a:rPr lang="fr-CA" dirty="0"/>
              <a:t>↔ </a:t>
            </a:r>
            <a:r>
              <a:rPr lang="fr-CA" dirty="0">
                <a:solidFill>
                  <a:schemeClr val="accent4"/>
                </a:solidFill>
              </a:rPr>
              <a:t>IO.ADAFRUIT.COM </a:t>
            </a:r>
            <a:br>
              <a:rPr lang="fr-CA" dirty="0"/>
            </a:br>
            <a:r>
              <a:rPr lang="fr-CA" sz="24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752475" y="2623532"/>
            <a:ext cx="10515600" cy="512076"/>
          </a:xfrm>
        </p:spPr>
        <p:txBody>
          <a:bodyPr/>
          <a:lstStyle/>
          <a:p>
            <a:pPr marL="0" indent="0" algn="ctr">
              <a:buNone/>
            </a:pPr>
            <a:r>
              <a:rPr lang="fr-CA" dirty="0"/>
              <a:t>Code : </a:t>
            </a:r>
            <a:r>
              <a:rPr lang="fr-CA" dirty="0">
                <a:hlinkClick r:id="rId2"/>
              </a:rPr>
              <a:t>https://create.arduino.cc/editor/tof/d6ac0b13-2cf1-4f19-8a20-4b888dc83a0e/preview</a:t>
            </a:r>
            <a:endParaRPr lang="fr-CA" dirty="0"/>
          </a:p>
        </p:txBody>
      </p:sp>
      <p:pic>
        <p:nvPicPr>
          <p:cNvPr id="6" name="Image 5" descr="Une image contenant texte&#10;&#10;Description générée automatiquement">
            <a:extLst>
              <a:ext uri="{FF2B5EF4-FFF2-40B4-BE49-F238E27FC236}">
                <a16:creationId xmlns:a16="http://schemas.microsoft.com/office/drawing/2014/main" id="{719F8371-BAB5-49E5-96A2-6D97AA4B1A50}"/>
              </a:ext>
            </a:extLst>
          </p:cNvPr>
          <p:cNvPicPr>
            <a:picLocks noChangeAspect="1"/>
          </p:cNvPicPr>
          <p:nvPr/>
        </p:nvPicPr>
        <p:blipFill>
          <a:blip r:embed="rId3"/>
          <a:stretch>
            <a:fillRect/>
          </a:stretch>
        </p:blipFill>
        <p:spPr>
          <a:xfrm>
            <a:off x="1159817" y="3626102"/>
            <a:ext cx="5088583" cy="289019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DA1438FE-FE71-4E11-B2D3-78CB0B9B0199}"/>
              </a:ext>
            </a:extLst>
          </p:cNvPr>
          <p:cNvPicPr>
            <a:picLocks noChangeAspect="1"/>
          </p:cNvPicPr>
          <p:nvPr/>
        </p:nvPicPr>
        <p:blipFill>
          <a:blip r:embed="rId4"/>
          <a:stretch>
            <a:fillRect/>
          </a:stretch>
        </p:blipFill>
        <p:spPr>
          <a:xfrm>
            <a:off x="7514247" y="4013527"/>
            <a:ext cx="2291574" cy="2556715"/>
          </a:xfrm>
          <a:prstGeom prst="rect">
            <a:avLst/>
          </a:prstGeom>
        </p:spPr>
      </p:pic>
      <p:pic>
        <p:nvPicPr>
          <p:cNvPr id="10" name="Image 9" descr="Une image contenant intérieur, écran, moniteur, télévision&#10;&#10;Description générée automatiquement">
            <a:extLst>
              <a:ext uri="{FF2B5EF4-FFF2-40B4-BE49-F238E27FC236}">
                <a16:creationId xmlns:a16="http://schemas.microsoft.com/office/drawing/2014/main" id="{CA991475-0A34-4B90-9B68-177DE0BCB618}"/>
              </a:ext>
            </a:extLst>
          </p:cNvPr>
          <p:cNvPicPr>
            <a:picLocks noChangeAspect="1"/>
          </p:cNvPicPr>
          <p:nvPr/>
        </p:nvPicPr>
        <p:blipFill>
          <a:blip r:embed="rId5"/>
          <a:stretch>
            <a:fillRect/>
          </a:stretch>
        </p:blipFill>
        <p:spPr>
          <a:xfrm>
            <a:off x="6625340" y="3400517"/>
            <a:ext cx="4052185" cy="519923"/>
          </a:xfrm>
          <a:prstGeom prst="rect">
            <a:avLst/>
          </a:prstGeom>
        </p:spPr>
      </p:pic>
      <p:sp>
        <p:nvSpPr>
          <p:cNvPr id="11" name="Rectangle : coins arrondis 10">
            <a:extLst>
              <a:ext uri="{FF2B5EF4-FFF2-40B4-BE49-F238E27FC236}">
                <a16:creationId xmlns:a16="http://schemas.microsoft.com/office/drawing/2014/main" id="{6EBB5774-4A8D-4FAF-88BC-7E514A32B0E9}"/>
              </a:ext>
            </a:extLst>
          </p:cNvPr>
          <p:cNvSpPr/>
          <p:nvPr/>
        </p:nvSpPr>
        <p:spPr>
          <a:xfrm>
            <a:off x="7514246" y="5269338"/>
            <a:ext cx="2291573"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a:extLst>
              <a:ext uri="{FF2B5EF4-FFF2-40B4-BE49-F238E27FC236}">
                <a16:creationId xmlns:a16="http://schemas.microsoft.com/office/drawing/2014/main" id="{33422837-AFA0-4D8A-AA84-0AAC70B380FB}"/>
              </a:ext>
            </a:extLst>
          </p:cNvPr>
          <p:cNvSpPr/>
          <p:nvPr/>
        </p:nvSpPr>
        <p:spPr>
          <a:xfrm>
            <a:off x="1159817" y="4414312"/>
            <a:ext cx="5079058" cy="9340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orme libre : forme 12">
            <a:extLst>
              <a:ext uri="{FF2B5EF4-FFF2-40B4-BE49-F238E27FC236}">
                <a16:creationId xmlns:a16="http://schemas.microsoft.com/office/drawing/2014/main" id="{285DF8F6-9E60-453E-B21E-6C827250D86C}"/>
              </a:ext>
            </a:extLst>
          </p:cNvPr>
          <p:cNvSpPr/>
          <p:nvPr/>
        </p:nvSpPr>
        <p:spPr>
          <a:xfrm>
            <a:off x="9988284" y="3855508"/>
            <a:ext cx="441462" cy="1566144"/>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 name="connsiteX0" fmla="*/ 3284695 w 3284804"/>
              <a:gd name="connsiteY0" fmla="*/ 0 h 883018"/>
              <a:gd name="connsiteX1" fmla="*/ 0 w 3284804"/>
              <a:gd name="connsiteY1" fmla="*/ 879267 h 883018"/>
              <a:gd name="connsiteX0" fmla="*/ 427195 w 441462"/>
              <a:gd name="connsiteY0" fmla="*/ 0 h 1566144"/>
              <a:gd name="connsiteX1" fmla="*/ 0 w 441462"/>
              <a:gd name="connsiteY1" fmla="*/ 1565067 h 1566144"/>
            </a:gdLst>
            <a:ahLst/>
            <a:cxnLst>
              <a:cxn ang="0">
                <a:pos x="connsiteX0" y="connsiteY0"/>
              </a:cxn>
              <a:cxn ang="0">
                <a:pos x="connsiteX1" y="connsiteY1"/>
              </a:cxn>
            </a:cxnLst>
            <a:rect l="l" t="t" r="r" b="b"/>
            <a:pathLst>
              <a:path w="441462" h="1566144">
                <a:moveTo>
                  <a:pt x="427195" y="0"/>
                </a:moveTo>
                <a:cubicBezTo>
                  <a:pt x="447407" y="685800"/>
                  <a:pt x="514579" y="1601910"/>
                  <a:pt x="0" y="156506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99767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838200" y="133983"/>
            <a:ext cx="10515600" cy="2103647"/>
          </a:xfrm>
        </p:spPr>
        <p:txBody>
          <a:bodyPr>
            <a:normAutofit/>
          </a:bodyPr>
          <a:lstStyle/>
          <a:p>
            <a:pPr algn="ctr"/>
            <a:r>
              <a:rPr lang="fr-CA" dirty="0">
                <a:solidFill>
                  <a:schemeClr val="tx1"/>
                </a:solidFill>
              </a:rPr>
              <a:t>EXEMPLE</a:t>
            </a:r>
            <a:r>
              <a:rPr lang="fr-CA" dirty="0">
                <a:solidFill>
                  <a:schemeClr val="accent2"/>
                </a:solidFill>
              </a:rPr>
              <a:t> </a:t>
            </a:r>
            <a:r>
              <a:rPr lang="fr-CA" dirty="0">
                <a:solidFill>
                  <a:schemeClr val="tx1"/>
                </a:solidFill>
              </a:rPr>
              <a:t>DE</a:t>
            </a:r>
            <a:r>
              <a:rPr lang="fr-CA" dirty="0">
                <a:solidFill>
                  <a:schemeClr val="accent2"/>
                </a:solidFill>
              </a:rPr>
              <a:t> PAGE WEB </a:t>
            </a:r>
            <a:r>
              <a:rPr lang="fr-CA" dirty="0">
                <a:solidFill>
                  <a:schemeClr val="tx1"/>
                </a:solidFill>
              </a:rPr>
              <a:t>QUI LIT UN </a:t>
            </a:r>
            <a:r>
              <a:rPr lang="fr-CA" dirty="0">
                <a:solidFill>
                  <a:schemeClr val="accent5"/>
                </a:solidFill>
              </a:rPr>
              <a:t>FEED</a:t>
            </a:r>
            <a:r>
              <a:rPr lang="fr-CA" dirty="0">
                <a:solidFill>
                  <a:schemeClr val="tx1"/>
                </a:solidFill>
              </a:rPr>
              <a:t> </a:t>
            </a:r>
            <a:r>
              <a:rPr lang="fr-CA" dirty="0">
                <a:solidFill>
                  <a:schemeClr val="accent4"/>
                </a:solidFill>
              </a:rPr>
              <a:t>IO.ADAFRUIT.COM </a:t>
            </a:r>
            <a:br>
              <a:rPr lang="fr-CA" dirty="0"/>
            </a:br>
            <a:r>
              <a:rPr lang="fr-CA" sz="2400" dirty="0"/>
              <a:t>(NE PAS OUBLIER DE MODIFIER L’ADRESSE DU FEED!)</a:t>
            </a:r>
            <a:endParaRPr lang="fr-CA" dirty="0"/>
          </a:p>
        </p:txBody>
      </p:sp>
      <p:sp>
        <p:nvSpPr>
          <p:cNvPr id="14" name="Espace réservé du contenu 2">
            <a:extLst>
              <a:ext uri="{FF2B5EF4-FFF2-40B4-BE49-F238E27FC236}">
                <a16:creationId xmlns:a16="http://schemas.microsoft.com/office/drawing/2014/main" id="{2A498365-97A4-45D4-8E4E-0C96E1260AB8}"/>
              </a:ext>
            </a:extLst>
          </p:cNvPr>
          <p:cNvSpPr>
            <a:spLocks noGrp="1"/>
          </p:cNvSpPr>
          <p:nvPr>
            <p:ph idx="1"/>
          </p:nvPr>
        </p:nvSpPr>
        <p:spPr>
          <a:xfrm>
            <a:off x="6438900" y="3790077"/>
            <a:ext cx="4991100" cy="1153397"/>
          </a:xfrm>
        </p:spPr>
        <p:txBody>
          <a:bodyPr>
            <a:normAutofit/>
          </a:bodyPr>
          <a:lstStyle/>
          <a:p>
            <a:pPr marL="0" indent="0">
              <a:buNone/>
            </a:pPr>
            <a:r>
              <a:rPr lang="fr-CA" sz="1800" b="1" dirty="0">
                <a:solidFill>
                  <a:schemeClr val="accent5"/>
                </a:solidFill>
              </a:rPr>
              <a:t>Démo en ligne </a:t>
            </a:r>
            <a:r>
              <a:rPr lang="fr-CA" sz="1800" dirty="0"/>
              <a:t>où en tournant un potentiomètre relié à mon ESP32, cela change la couleur en arrière-plan de la page Web : </a:t>
            </a:r>
            <a:br>
              <a:rPr lang="fr-CA" sz="1800" dirty="0"/>
            </a:br>
            <a:r>
              <a:rPr lang="fr-CA" sz="1800" dirty="0">
                <a:hlinkClick r:id="rId2"/>
              </a:rPr>
              <a:t>http://t-o-f.info/temp/getadafruitfeed.html</a:t>
            </a:r>
            <a:endParaRPr lang="fr-CA" sz="1800" dirty="0"/>
          </a:p>
        </p:txBody>
      </p:sp>
      <p:pic>
        <p:nvPicPr>
          <p:cNvPr id="15" name="Image 14">
            <a:extLst>
              <a:ext uri="{FF2B5EF4-FFF2-40B4-BE49-F238E27FC236}">
                <a16:creationId xmlns:a16="http://schemas.microsoft.com/office/drawing/2014/main" id="{0E148ADA-88D0-4CF1-9846-0E0933486AD8}"/>
              </a:ext>
            </a:extLst>
          </p:cNvPr>
          <p:cNvPicPr>
            <a:picLocks noChangeAspect="1"/>
          </p:cNvPicPr>
          <p:nvPr/>
        </p:nvPicPr>
        <p:blipFill>
          <a:blip r:embed="rId3"/>
          <a:stretch>
            <a:fillRect/>
          </a:stretch>
        </p:blipFill>
        <p:spPr>
          <a:xfrm>
            <a:off x="838201" y="2217707"/>
            <a:ext cx="5495942" cy="3821143"/>
          </a:xfrm>
          <a:prstGeom prst="rect">
            <a:avLst/>
          </a:prstGeom>
        </p:spPr>
      </p:pic>
    </p:spTree>
    <p:extLst>
      <p:ext uri="{BB962C8B-B14F-4D97-AF65-F5344CB8AC3E}">
        <p14:creationId xmlns:p14="http://schemas.microsoft.com/office/powerpoint/2010/main" val="44382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03CC3-A101-4DAA-BB82-0FA2BE0B9F1E}"/>
              </a:ext>
            </a:extLst>
          </p:cNvPr>
          <p:cNvSpPr>
            <a:spLocks noGrp="1"/>
          </p:cNvSpPr>
          <p:nvPr>
            <p:ph type="title"/>
          </p:nvPr>
        </p:nvSpPr>
        <p:spPr/>
        <p:txBody>
          <a:bodyPr>
            <a:normAutofit fontScale="90000"/>
          </a:bodyPr>
          <a:lstStyle/>
          <a:p>
            <a:r>
              <a:rPr lang="fr-CA" dirty="0"/>
              <a:t>TÉLÉCHARGEZ L’APPLICATION «</a:t>
            </a:r>
            <a:r>
              <a:rPr lang="fr-CA" dirty="0" err="1"/>
              <a:t>Blynk</a:t>
            </a:r>
            <a:r>
              <a:rPr lang="fr-CA" dirty="0"/>
              <a:t>»</a:t>
            </a:r>
          </a:p>
        </p:txBody>
      </p:sp>
      <p:pic>
        <p:nvPicPr>
          <p:cNvPr id="5" name="Espace réservé du contenu 4">
            <a:extLst>
              <a:ext uri="{FF2B5EF4-FFF2-40B4-BE49-F238E27FC236}">
                <a16:creationId xmlns:a16="http://schemas.microsoft.com/office/drawing/2014/main" id="{130391E2-19DF-432D-A74A-66077A56C4BE}"/>
              </a:ext>
            </a:extLst>
          </p:cNvPr>
          <p:cNvPicPr>
            <a:picLocks noGrp="1" noChangeAspect="1"/>
          </p:cNvPicPr>
          <p:nvPr>
            <p:ph idx="1"/>
          </p:nvPr>
        </p:nvPicPr>
        <p:blipFill>
          <a:blip r:embed="rId2"/>
          <a:stretch>
            <a:fillRect/>
          </a:stretch>
        </p:blipFill>
        <p:spPr>
          <a:xfrm>
            <a:off x="5317325" y="1200149"/>
            <a:ext cx="1047749" cy="1047749"/>
          </a:xfrm>
        </p:spPr>
      </p:pic>
      <p:pic>
        <p:nvPicPr>
          <p:cNvPr id="8" name="Image 7">
            <a:extLst>
              <a:ext uri="{FF2B5EF4-FFF2-40B4-BE49-F238E27FC236}">
                <a16:creationId xmlns:a16="http://schemas.microsoft.com/office/drawing/2014/main" id="{6C5FD564-C473-42CD-8742-4C8121EF1335}"/>
              </a:ext>
            </a:extLst>
          </p:cNvPr>
          <p:cNvPicPr>
            <a:picLocks noChangeAspect="1"/>
          </p:cNvPicPr>
          <p:nvPr/>
        </p:nvPicPr>
        <p:blipFill>
          <a:blip r:embed="rId3"/>
          <a:stretch>
            <a:fillRect/>
          </a:stretch>
        </p:blipFill>
        <p:spPr>
          <a:xfrm>
            <a:off x="6369561" y="3423223"/>
            <a:ext cx="1718077" cy="3049587"/>
          </a:xfrm>
          <a:prstGeom prst="rect">
            <a:avLst/>
          </a:prstGeom>
        </p:spPr>
      </p:pic>
      <p:pic>
        <p:nvPicPr>
          <p:cNvPr id="10" name="Image 9">
            <a:extLst>
              <a:ext uri="{FF2B5EF4-FFF2-40B4-BE49-F238E27FC236}">
                <a16:creationId xmlns:a16="http://schemas.microsoft.com/office/drawing/2014/main" id="{1FC78C8A-7596-4909-977E-AC730D4C56D6}"/>
              </a:ext>
            </a:extLst>
          </p:cNvPr>
          <p:cNvPicPr>
            <a:picLocks noChangeAspect="1"/>
          </p:cNvPicPr>
          <p:nvPr/>
        </p:nvPicPr>
        <p:blipFill>
          <a:blip r:embed="rId4"/>
          <a:stretch>
            <a:fillRect/>
          </a:stretch>
        </p:blipFill>
        <p:spPr>
          <a:xfrm>
            <a:off x="8126874" y="3423223"/>
            <a:ext cx="1718077" cy="3049587"/>
          </a:xfrm>
          <a:prstGeom prst="rect">
            <a:avLst/>
          </a:prstGeom>
        </p:spPr>
      </p:pic>
      <p:pic>
        <p:nvPicPr>
          <p:cNvPr id="12" name="Image 11">
            <a:extLst>
              <a:ext uri="{FF2B5EF4-FFF2-40B4-BE49-F238E27FC236}">
                <a16:creationId xmlns:a16="http://schemas.microsoft.com/office/drawing/2014/main" id="{4AE1A10C-79F5-4E4F-8693-1CFC60CB3FED}"/>
              </a:ext>
            </a:extLst>
          </p:cNvPr>
          <p:cNvPicPr>
            <a:picLocks noChangeAspect="1"/>
          </p:cNvPicPr>
          <p:nvPr/>
        </p:nvPicPr>
        <p:blipFill>
          <a:blip r:embed="rId5"/>
          <a:stretch>
            <a:fillRect/>
          </a:stretch>
        </p:blipFill>
        <p:spPr>
          <a:xfrm>
            <a:off x="9893163" y="3423222"/>
            <a:ext cx="1718077" cy="3049587"/>
          </a:xfrm>
          <a:prstGeom prst="rect">
            <a:avLst/>
          </a:prstGeom>
        </p:spPr>
      </p:pic>
      <p:pic>
        <p:nvPicPr>
          <p:cNvPr id="14" name="Image 13">
            <a:extLst>
              <a:ext uri="{FF2B5EF4-FFF2-40B4-BE49-F238E27FC236}">
                <a16:creationId xmlns:a16="http://schemas.microsoft.com/office/drawing/2014/main" id="{94D98FFC-D888-4618-978B-678DFCFEC52E}"/>
              </a:ext>
            </a:extLst>
          </p:cNvPr>
          <p:cNvPicPr>
            <a:picLocks noChangeAspect="1"/>
          </p:cNvPicPr>
          <p:nvPr/>
        </p:nvPicPr>
        <p:blipFill>
          <a:blip r:embed="rId6"/>
          <a:stretch>
            <a:fillRect/>
          </a:stretch>
        </p:blipFill>
        <p:spPr>
          <a:xfrm>
            <a:off x="1087655" y="3429001"/>
            <a:ext cx="1718077" cy="3049587"/>
          </a:xfrm>
          <a:prstGeom prst="rect">
            <a:avLst/>
          </a:prstGeom>
        </p:spPr>
      </p:pic>
      <p:pic>
        <p:nvPicPr>
          <p:cNvPr id="16" name="Image 15">
            <a:extLst>
              <a:ext uri="{FF2B5EF4-FFF2-40B4-BE49-F238E27FC236}">
                <a16:creationId xmlns:a16="http://schemas.microsoft.com/office/drawing/2014/main" id="{D8186148-309F-47BF-9594-2C9ACB8E92B0}"/>
              </a:ext>
            </a:extLst>
          </p:cNvPr>
          <p:cNvPicPr>
            <a:picLocks noChangeAspect="1"/>
          </p:cNvPicPr>
          <p:nvPr/>
        </p:nvPicPr>
        <p:blipFill>
          <a:blip r:embed="rId7"/>
          <a:stretch>
            <a:fillRect/>
          </a:stretch>
        </p:blipFill>
        <p:spPr>
          <a:xfrm>
            <a:off x="4607761" y="3429000"/>
            <a:ext cx="1718077" cy="3049587"/>
          </a:xfrm>
          <a:prstGeom prst="rect">
            <a:avLst/>
          </a:prstGeom>
        </p:spPr>
      </p:pic>
      <p:pic>
        <p:nvPicPr>
          <p:cNvPr id="18" name="Image 17">
            <a:extLst>
              <a:ext uri="{FF2B5EF4-FFF2-40B4-BE49-F238E27FC236}">
                <a16:creationId xmlns:a16="http://schemas.microsoft.com/office/drawing/2014/main" id="{D9EFB62D-6A5F-4D40-B817-F1D92363C6C0}"/>
              </a:ext>
            </a:extLst>
          </p:cNvPr>
          <p:cNvPicPr>
            <a:picLocks noChangeAspect="1"/>
          </p:cNvPicPr>
          <p:nvPr/>
        </p:nvPicPr>
        <p:blipFill>
          <a:blip r:embed="rId8"/>
          <a:stretch>
            <a:fillRect/>
          </a:stretch>
        </p:blipFill>
        <p:spPr>
          <a:xfrm>
            <a:off x="2845959" y="3429005"/>
            <a:ext cx="1718077" cy="3049586"/>
          </a:xfrm>
          <a:prstGeom prst="rect">
            <a:avLst/>
          </a:prstGeom>
        </p:spPr>
      </p:pic>
      <p:sp>
        <p:nvSpPr>
          <p:cNvPr id="19" name="ZoneTexte 18">
            <a:extLst>
              <a:ext uri="{FF2B5EF4-FFF2-40B4-BE49-F238E27FC236}">
                <a16:creationId xmlns:a16="http://schemas.microsoft.com/office/drawing/2014/main" id="{E0CA0220-229A-4BD2-AF10-D8498F0272D3}"/>
              </a:ext>
            </a:extLst>
          </p:cNvPr>
          <p:cNvSpPr txBox="1"/>
          <p:nvPr/>
        </p:nvSpPr>
        <p:spPr>
          <a:xfrm>
            <a:off x="1047778" y="2849986"/>
            <a:ext cx="1569609" cy="523220"/>
          </a:xfrm>
          <a:prstGeom prst="rect">
            <a:avLst/>
          </a:prstGeom>
          <a:noFill/>
        </p:spPr>
        <p:txBody>
          <a:bodyPr wrap="square" rtlCol="0" anchor="b" anchorCtr="0">
            <a:noAutofit/>
          </a:bodyPr>
          <a:lstStyle/>
          <a:p>
            <a:r>
              <a:rPr lang="fr-CA" sz="1400" dirty="0"/>
              <a:t>Créer un nouveau projet</a:t>
            </a:r>
          </a:p>
        </p:txBody>
      </p:sp>
      <p:sp>
        <p:nvSpPr>
          <p:cNvPr id="20" name="ZoneTexte 19">
            <a:extLst>
              <a:ext uri="{FF2B5EF4-FFF2-40B4-BE49-F238E27FC236}">
                <a16:creationId xmlns:a16="http://schemas.microsoft.com/office/drawing/2014/main" id="{684B7CA3-B425-417F-954C-92E7FB85D3BD}"/>
              </a:ext>
            </a:extLst>
          </p:cNvPr>
          <p:cNvSpPr txBox="1"/>
          <p:nvPr/>
        </p:nvSpPr>
        <p:spPr>
          <a:xfrm>
            <a:off x="2800592" y="2201635"/>
            <a:ext cx="1569609" cy="1169551"/>
          </a:xfrm>
          <a:prstGeom prst="rect">
            <a:avLst/>
          </a:prstGeom>
          <a:noFill/>
        </p:spPr>
        <p:txBody>
          <a:bodyPr wrap="square" rtlCol="0" anchor="b" anchorCtr="0">
            <a:noAutofit/>
          </a:bodyPr>
          <a:lstStyle/>
          <a:p>
            <a:r>
              <a:rPr lang="fr-CA" sz="1400" dirty="0"/>
              <a:t>Le nommer et choisir la bonne carte. </a:t>
            </a:r>
            <a:r>
              <a:rPr lang="fr-CA" sz="1400" b="1" dirty="0"/>
              <a:t>Vous allez recevoir un code spécial par courriel.</a:t>
            </a:r>
          </a:p>
        </p:txBody>
      </p:sp>
      <p:sp>
        <p:nvSpPr>
          <p:cNvPr id="21" name="ZoneTexte 20">
            <a:extLst>
              <a:ext uri="{FF2B5EF4-FFF2-40B4-BE49-F238E27FC236}">
                <a16:creationId xmlns:a16="http://schemas.microsoft.com/office/drawing/2014/main" id="{3FCF0BC1-7D90-42F7-A7A8-04FA1D715DFE}"/>
              </a:ext>
            </a:extLst>
          </p:cNvPr>
          <p:cNvSpPr txBox="1"/>
          <p:nvPr/>
        </p:nvSpPr>
        <p:spPr>
          <a:xfrm>
            <a:off x="6321349" y="2632522"/>
            <a:ext cx="1766289" cy="738664"/>
          </a:xfrm>
          <a:prstGeom prst="rect">
            <a:avLst/>
          </a:prstGeom>
          <a:noFill/>
        </p:spPr>
        <p:txBody>
          <a:bodyPr wrap="square" rtlCol="0" anchor="b" anchorCtr="0">
            <a:noAutofit/>
          </a:bodyPr>
          <a:lstStyle/>
          <a:p>
            <a:r>
              <a:rPr lang="fr-CA" sz="1400" dirty="0"/>
              <a:t>Ajoutez un affichage «</a:t>
            </a:r>
            <a:r>
              <a:rPr lang="fr-CA" sz="1400" b="1" dirty="0"/>
              <a:t>Display</a:t>
            </a:r>
            <a:r>
              <a:rPr lang="fr-CA" sz="1400" dirty="0"/>
              <a:t>» pour le </a:t>
            </a:r>
            <a:r>
              <a:rPr lang="fr-CA" sz="1400" b="1" dirty="0"/>
              <a:t>potentiomètre</a:t>
            </a:r>
            <a:r>
              <a:rPr lang="fr-CA" sz="1400" dirty="0"/>
              <a:t> à «</a:t>
            </a:r>
            <a:r>
              <a:rPr lang="fr-CA" sz="1400" b="1" dirty="0"/>
              <a:t>V2</a:t>
            </a:r>
            <a:r>
              <a:rPr lang="fr-CA" sz="1400" dirty="0"/>
              <a:t>»</a:t>
            </a:r>
          </a:p>
        </p:txBody>
      </p:sp>
      <p:sp>
        <p:nvSpPr>
          <p:cNvPr id="22" name="ZoneTexte 21">
            <a:extLst>
              <a:ext uri="{FF2B5EF4-FFF2-40B4-BE49-F238E27FC236}">
                <a16:creationId xmlns:a16="http://schemas.microsoft.com/office/drawing/2014/main" id="{34509593-E213-42CB-BCC8-7AECDCA42D7E}"/>
              </a:ext>
            </a:extLst>
          </p:cNvPr>
          <p:cNvSpPr txBox="1"/>
          <p:nvPr/>
        </p:nvSpPr>
        <p:spPr>
          <a:xfrm>
            <a:off x="8087638" y="2632810"/>
            <a:ext cx="1718077" cy="738664"/>
          </a:xfrm>
          <a:prstGeom prst="rect">
            <a:avLst/>
          </a:prstGeom>
          <a:noFill/>
        </p:spPr>
        <p:txBody>
          <a:bodyPr wrap="square" rtlCol="0" anchor="b" anchorCtr="0">
            <a:noAutofit/>
          </a:bodyPr>
          <a:lstStyle/>
          <a:p>
            <a:r>
              <a:rPr lang="fr-CA" sz="1400" dirty="0"/>
              <a:t>Ajoutez un contrôleur «</a:t>
            </a:r>
            <a:r>
              <a:rPr lang="fr-CA" sz="1400" b="1" dirty="0" err="1"/>
              <a:t>Slider</a:t>
            </a:r>
            <a:r>
              <a:rPr lang="fr-CA" sz="1400" dirty="0"/>
              <a:t>» pour le </a:t>
            </a:r>
            <a:r>
              <a:rPr lang="fr-CA" sz="1400" b="1" dirty="0"/>
              <a:t>servomoteur</a:t>
            </a:r>
            <a:r>
              <a:rPr lang="fr-CA" sz="1400" dirty="0"/>
              <a:t> à «</a:t>
            </a:r>
            <a:r>
              <a:rPr lang="fr-CA" sz="1400" b="1" dirty="0"/>
              <a:t>V1</a:t>
            </a:r>
            <a:r>
              <a:rPr lang="fr-CA" sz="1400" dirty="0"/>
              <a:t>»</a:t>
            </a:r>
          </a:p>
        </p:txBody>
      </p:sp>
      <p:sp>
        <p:nvSpPr>
          <p:cNvPr id="23" name="ZoneTexte 22">
            <a:extLst>
              <a:ext uri="{FF2B5EF4-FFF2-40B4-BE49-F238E27FC236}">
                <a16:creationId xmlns:a16="http://schemas.microsoft.com/office/drawing/2014/main" id="{50715958-2E35-4147-9C58-1B6BA4B202DD}"/>
              </a:ext>
            </a:extLst>
          </p:cNvPr>
          <p:cNvSpPr txBox="1"/>
          <p:nvPr/>
        </p:nvSpPr>
        <p:spPr>
          <a:xfrm>
            <a:off x="9848883" y="2635482"/>
            <a:ext cx="1718077" cy="738664"/>
          </a:xfrm>
          <a:prstGeom prst="rect">
            <a:avLst/>
          </a:prstGeom>
          <a:noFill/>
        </p:spPr>
        <p:txBody>
          <a:bodyPr wrap="square" rtlCol="0" anchor="b" anchorCtr="0">
            <a:noAutofit/>
          </a:bodyPr>
          <a:lstStyle/>
          <a:p>
            <a:r>
              <a:rPr lang="fr-CA" sz="1400" dirty="0"/>
              <a:t>Appuyez sur le bouton triangulaire pour lancer le projet.</a:t>
            </a:r>
          </a:p>
        </p:txBody>
      </p:sp>
      <p:sp>
        <p:nvSpPr>
          <p:cNvPr id="24" name="ZoneTexte 23">
            <a:extLst>
              <a:ext uri="{FF2B5EF4-FFF2-40B4-BE49-F238E27FC236}">
                <a16:creationId xmlns:a16="http://schemas.microsoft.com/office/drawing/2014/main" id="{87CE6706-31E3-4CE2-9682-34DA811B8777}"/>
              </a:ext>
            </a:extLst>
          </p:cNvPr>
          <p:cNvSpPr txBox="1"/>
          <p:nvPr/>
        </p:nvSpPr>
        <p:spPr>
          <a:xfrm>
            <a:off x="4582010" y="2420039"/>
            <a:ext cx="1569609" cy="954107"/>
          </a:xfrm>
          <a:prstGeom prst="rect">
            <a:avLst/>
          </a:prstGeom>
          <a:noFill/>
        </p:spPr>
        <p:txBody>
          <a:bodyPr wrap="square" rtlCol="0" anchor="b" anchorCtr="0">
            <a:noAutofit/>
          </a:bodyPr>
          <a:lstStyle/>
          <a:p>
            <a:r>
              <a:rPr lang="fr-CA" sz="1400" dirty="0"/>
              <a:t>Cliquez dans l’espace vide pour ajouter des connecteurs.</a:t>
            </a:r>
          </a:p>
        </p:txBody>
      </p:sp>
      <p:sp>
        <p:nvSpPr>
          <p:cNvPr id="25" name="Rectangle : coins arrondis 24">
            <a:extLst>
              <a:ext uri="{FF2B5EF4-FFF2-40B4-BE49-F238E27FC236}">
                <a16:creationId xmlns:a16="http://schemas.microsoft.com/office/drawing/2014/main" id="{8386DD57-45BC-4EFD-9539-0BAAFA6265A2}"/>
              </a:ext>
            </a:extLst>
          </p:cNvPr>
          <p:cNvSpPr/>
          <p:nvPr/>
        </p:nvSpPr>
        <p:spPr>
          <a:xfrm>
            <a:off x="6369561"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3BA47685-3AB0-4C12-A773-61A770558152}"/>
              </a:ext>
            </a:extLst>
          </p:cNvPr>
          <p:cNvSpPr/>
          <p:nvPr/>
        </p:nvSpPr>
        <p:spPr>
          <a:xfrm>
            <a:off x="8159707" y="5207369"/>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 coins arrondis 26">
            <a:extLst>
              <a:ext uri="{FF2B5EF4-FFF2-40B4-BE49-F238E27FC236}">
                <a16:creationId xmlns:a16="http://schemas.microsoft.com/office/drawing/2014/main" id="{FEBDBDAA-368E-47AA-9E84-AEE7AFB53B5A}"/>
              </a:ext>
            </a:extLst>
          </p:cNvPr>
          <p:cNvSpPr/>
          <p:nvPr/>
        </p:nvSpPr>
        <p:spPr>
          <a:xfrm>
            <a:off x="6805003"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A68803F9-001C-4B9B-BA98-AD4B7ED7DF2E}"/>
              </a:ext>
            </a:extLst>
          </p:cNvPr>
          <p:cNvSpPr/>
          <p:nvPr/>
        </p:nvSpPr>
        <p:spPr>
          <a:xfrm>
            <a:off x="8561440"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A8A7066E-FEFE-45C3-BFC4-D490B96EE7C2}"/>
              </a:ext>
            </a:extLst>
          </p:cNvPr>
          <p:cNvSpPr/>
          <p:nvPr/>
        </p:nvSpPr>
        <p:spPr>
          <a:xfrm>
            <a:off x="7526903"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506485DF-8F83-410D-B4FE-8283D7ACE00D}"/>
              </a:ext>
            </a:extLst>
          </p:cNvPr>
          <p:cNvSpPr/>
          <p:nvPr/>
        </p:nvSpPr>
        <p:spPr>
          <a:xfrm>
            <a:off x="9320413" y="5233138"/>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093C9798-4E49-4D37-A8E4-E2E35B726570}"/>
              </a:ext>
            </a:extLst>
          </p:cNvPr>
          <p:cNvSpPr/>
          <p:nvPr/>
        </p:nvSpPr>
        <p:spPr>
          <a:xfrm>
            <a:off x="11329649" y="3514446"/>
            <a:ext cx="281591" cy="28602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5912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200276"/>
            <a:ext cx="10515600" cy="1657350"/>
          </a:xfrm>
        </p:spPr>
        <p:txBody>
          <a:bodyPr>
            <a:normAutofit fontScale="90000"/>
          </a:bodyPr>
          <a:lstStyle/>
          <a:p>
            <a:pPr algn="ctr"/>
            <a:r>
              <a:rPr lang="fr-CA" dirty="0">
                <a:solidFill>
                  <a:schemeClr val="accent4"/>
                </a:solidFill>
              </a:rPr>
              <a:t>CODE</a:t>
            </a:r>
            <a:r>
              <a:rPr lang="fr-CA" dirty="0">
                <a:solidFill>
                  <a:schemeClr val="accent2"/>
                </a:solidFill>
              </a:rPr>
              <a:t> </a:t>
            </a:r>
            <a:r>
              <a:rPr lang="fr-CA" dirty="0">
                <a:solidFill>
                  <a:schemeClr val="tx1"/>
                </a:solidFill>
              </a:rPr>
              <a:t>POUR</a:t>
            </a:r>
            <a:r>
              <a:rPr lang="fr-CA" dirty="0">
                <a:solidFill>
                  <a:schemeClr val="accent2"/>
                </a:solidFill>
              </a:rPr>
              <a:t> ESP32 TTGO </a:t>
            </a:r>
            <a:r>
              <a:rPr lang="fr-CA" dirty="0"/>
              <a:t>↔ </a:t>
            </a:r>
            <a:r>
              <a:rPr lang="fr-CA" dirty="0">
                <a:solidFill>
                  <a:schemeClr val="accent6"/>
                </a:solidFill>
              </a:rPr>
              <a:t>BLYNK.IO </a:t>
            </a:r>
            <a:br>
              <a:rPr lang="fr-CA" dirty="0"/>
            </a:br>
            <a:r>
              <a:rPr lang="fr-CA" sz="27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4043892"/>
            <a:ext cx="10515600" cy="623358"/>
          </a:xfrm>
        </p:spPr>
        <p:txBody>
          <a:bodyPr/>
          <a:lstStyle/>
          <a:p>
            <a:pPr marL="0" indent="0" algn="ctr">
              <a:buNone/>
            </a:pPr>
            <a:r>
              <a:rPr lang="fr-CA" dirty="0"/>
              <a:t>Code : </a:t>
            </a:r>
            <a:r>
              <a:rPr lang="fr-CA" dirty="0">
                <a:hlinkClick r:id="rId2"/>
              </a:rPr>
              <a:t>https://create.arduino.cc/editor/tof/a6ae9661-cd81-417f-8088-d6246b6a9d8b/preview</a:t>
            </a:r>
            <a:endParaRPr lang="fr-CA" dirty="0"/>
          </a:p>
        </p:txBody>
      </p:sp>
    </p:spTree>
    <p:extLst>
      <p:ext uri="{BB962C8B-B14F-4D97-AF65-F5344CB8AC3E}">
        <p14:creationId xmlns:p14="http://schemas.microsoft.com/office/powerpoint/2010/main" val="285573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13</a:t>
            </a:r>
            <a:endParaRPr lang="fr-CA" dirty="0"/>
          </a:p>
        </p:txBody>
      </p:sp>
    </p:spTree>
    <p:extLst>
      <p:ext uri="{BB962C8B-B14F-4D97-AF65-F5344CB8AC3E}">
        <p14:creationId xmlns:p14="http://schemas.microsoft.com/office/powerpoint/2010/main" val="249786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AFB0AC-C3C2-459E-A287-0417691AA130}"/>
              </a:ext>
            </a:extLst>
          </p:cNvPr>
          <p:cNvPicPr>
            <a:picLocks noChangeAspect="1"/>
          </p:cNvPicPr>
          <p:nvPr/>
        </p:nvPicPr>
        <p:blipFill>
          <a:blip r:embed="rId2"/>
          <a:stretch>
            <a:fillRect/>
          </a:stretch>
        </p:blipFill>
        <p:spPr>
          <a:xfrm>
            <a:off x="5214465" y="1762247"/>
            <a:ext cx="6111770" cy="3650296"/>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AJOUTEZ LE D</a:t>
            </a:r>
            <a:r>
              <a:rPr lang="fr-CA" sz="3600" dirty="0"/>
              <a:t>ÉPÔT D’ESPRESSIF</a:t>
            </a:r>
            <a:r>
              <a:rPr lang="en-CA" sz="3600" dirty="0"/>
              <a:t> </a:t>
            </a:r>
            <a:endParaRPr lang="fr-CA" sz="3600" dirty="0"/>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646331"/>
          </a:xfrm>
          <a:prstGeom prst="rect">
            <a:avLst/>
          </a:prstGeom>
          <a:noFill/>
        </p:spPr>
        <p:txBody>
          <a:bodyPr wrap="square" rtlCol="0">
            <a:spAutoFit/>
          </a:bodyPr>
          <a:lstStyle/>
          <a:p>
            <a:r>
              <a:rPr lang="fr-CA" dirty="0"/>
              <a:t>Ajoutez </a:t>
            </a:r>
            <a:r>
              <a:rPr lang="fr-CA" b="1" dirty="0"/>
              <a:t>https://dl.espressif.com/dl/package_esp32_index.json</a:t>
            </a:r>
            <a:r>
              <a:rPr lang="fr-CA" dirty="0"/>
              <a:t> dans la section </a:t>
            </a:r>
            <a:r>
              <a:rPr lang="fr-CA" b="1" dirty="0" err="1"/>
              <a:t>Additional</a:t>
            </a:r>
            <a:r>
              <a:rPr lang="fr-CA" b="1" dirty="0"/>
              <a:t> </a:t>
            </a:r>
            <a:r>
              <a:rPr lang="fr-CA" b="1" dirty="0" err="1"/>
              <a:t>Board</a:t>
            </a:r>
            <a:r>
              <a:rPr lang="fr-CA" b="1" dirty="0"/>
              <a:t> Manager URLs </a:t>
            </a:r>
            <a:r>
              <a:rPr lang="fr-CA" dirty="0"/>
              <a:t>des préférences d’Arduino.</a:t>
            </a:r>
          </a:p>
        </p:txBody>
      </p:sp>
      <p:pic>
        <p:nvPicPr>
          <p:cNvPr id="5" name="Image 4">
            <a:extLst>
              <a:ext uri="{FF2B5EF4-FFF2-40B4-BE49-F238E27FC236}">
                <a16:creationId xmlns:a16="http://schemas.microsoft.com/office/drawing/2014/main" id="{98B412FF-5EB9-490F-8C60-AE86E39638B6}"/>
              </a:ext>
            </a:extLst>
          </p:cNvPr>
          <p:cNvPicPr>
            <a:picLocks noChangeAspect="1"/>
          </p:cNvPicPr>
          <p:nvPr/>
        </p:nvPicPr>
        <p:blipFill>
          <a:blip r:embed="rId3"/>
          <a:stretch>
            <a:fillRect/>
          </a:stretch>
        </p:blipFill>
        <p:spPr>
          <a:xfrm>
            <a:off x="1765005" y="2114376"/>
            <a:ext cx="2156647" cy="3642676"/>
          </a:xfrm>
          <a:prstGeom prst="rect">
            <a:avLst/>
          </a:prstGeom>
        </p:spPr>
      </p:pic>
      <p:sp>
        <p:nvSpPr>
          <p:cNvPr id="4" name="Forme libre : forme 3">
            <a:extLst>
              <a:ext uri="{FF2B5EF4-FFF2-40B4-BE49-F238E27FC236}">
                <a16:creationId xmlns:a16="http://schemas.microsoft.com/office/drawing/2014/main" id="{5E423F64-F73B-4459-9FDC-E593FB386740}"/>
              </a:ext>
            </a:extLst>
          </p:cNvPr>
          <p:cNvSpPr/>
          <p:nvPr/>
        </p:nvSpPr>
        <p:spPr>
          <a:xfrm>
            <a:off x="3870663" y="1846538"/>
            <a:ext cx="1429305" cy="34090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Lst>
            <a:ahLst/>
            <a:cxnLst>
              <a:cxn ang="0">
                <a:pos x="connsiteX0" y="connsiteY0"/>
              </a:cxn>
              <a:cxn ang="0">
                <a:pos x="connsiteX1" y="connsiteY1"/>
              </a:cxn>
            </a:cxnLst>
            <a:rect l="l" t="t" r="r" b="b"/>
            <a:pathLst>
              <a:path w="1429305" h="3409042">
                <a:moveTo>
                  <a:pt x="0" y="3409042"/>
                </a:moveTo>
                <a:cubicBezTo>
                  <a:pt x="1053484" y="3409042"/>
                  <a:pt x="-76940" y="-8860"/>
                  <a:pt x="1429305" y="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3749864" y="510909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8750273" y="424630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047091" y="514431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852731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1894610"/>
            <a:ext cx="10515600" cy="1657350"/>
          </a:xfrm>
        </p:spPr>
        <p:txBody>
          <a:bodyPr>
            <a:normAutofit/>
          </a:bodyPr>
          <a:lstStyle/>
          <a:p>
            <a:pPr algn="ctr"/>
            <a:r>
              <a:rPr lang="fr-CA" dirty="0">
                <a:solidFill>
                  <a:schemeClr val="accent2"/>
                </a:solidFill>
              </a:rPr>
              <a:t>QUIZ FINAL, </a:t>
            </a:r>
            <a:br>
              <a:rPr lang="fr-CA" dirty="0">
                <a:solidFill>
                  <a:schemeClr val="accent2"/>
                </a:solidFill>
              </a:rPr>
            </a:br>
            <a:r>
              <a:rPr lang="fr-CA" dirty="0">
                <a:solidFill>
                  <a:schemeClr val="accent2"/>
                </a:solidFill>
              </a:rPr>
              <a:t>JEUDI 17 DÉCEMBRE 12:00</a:t>
            </a:r>
          </a:p>
        </p:txBody>
      </p:sp>
      <p:pic>
        <p:nvPicPr>
          <p:cNvPr id="4" name="Image 3">
            <a:extLst>
              <a:ext uri="{FF2B5EF4-FFF2-40B4-BE49-F238E27FC236}">
                <a16:creationId xmlns:a16="http://schemas.microsoft.com/office/drawing/2014/main" id="{26EEF4DD-717D-4B21-BDF0-685D2A65D490}"/>
              </a:ext>
            </a:extLst>
          </p:cNvPr>
          <p:cNvPicPr>
            <a:picLocks noChangeAspect="1"/>
          </p:cNvPicPr>
          <p:nvPr/>
        </p:nvPicPr>
        <p:blipFill>
          <a:blip r:embed="rId2"/>
          <a:stretch>
            <a:fillRect/>
          </a:stretch>
        </p:blipFill>
        <p:spPr>
          <a:xfrm>
            <a:off x="1275851" y="3551960"/>
            <a:ext cx="10289778" cy="962162"/>
          </a:xfrm>
          <a:prstGeom prst="rect">
            <a:avLst/>
          </a:prstGeom>
        </p:spPr>
      </p:pic>
    </p:spTree>
    <p:extLst>
      <p:ext uri="{BB962C8B-B14F-4D97-AF65-F5344CB8AC3E}">
        <p14:creationId xmlns:p14="http://schemas.microsoft.com/office/powerpoint/2010/main" val="2094003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1113505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assis, moniteur, photo&#10;&#10;Description générée automatiquement">
            <a:extLst>
              <a:ext uri="{FF2B5EF4-FFF2-40B4-BE49-F238E27FC236}">
                <a16:creationId xmlns:a16="http://schemas.microsoft.com/office/drawing/2014/main" id="{3D3ACB7B-A6FA-4BCF-846B-D26BE24AFF5B}"/>
              </a:ext>
            </a:extLst>
          </p:cNvPr>
          <p:cNvPicPr>
            <a:picLocks noChangeAspect="1"/>
          </p:cNvPicPr>
          <p:nvPr/>
        </p:nvPicPr>
        <p:blipFill>
          <a:blip r:embed="rId2"/>
          <a:stretch>
            <a:fillRect/>
          </a:stretch>
        </p:blipFill>
        <p:spPr>
          <a:xfrm>
            <a:off x="6608536" y="2572086"/>
            <a:ext cx="3972685" cy="3972685"/>
          </a:xfrm>
          <a:prstGeom prst="rect">
            <a:avLst/>
          </a:prstGeom>
        </p:spPr>
      </p:pic>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CONTRÔLE PAR </a:t>
            </a:r>
            <a:r>
              <a:rPr lang="fr-CA" sz="3200" i="1" dirty="0"/>
              <a:t>OPEN SOUND CONTROL </a:t>
            </a:r>
            <a:r>
              <a:rPr lang="fr-CA" sz="3200" dirty="0"/>
              <a:t>(OSC)</a:t>
            </a:r>
          </a:p>
        </p:txBody>
      </p:sp>
      <p:sp>
        <p:nvSpPr>
          <p:cNvPr id="3" name="Espace réservé du contenu 2">
            <a:extLst>
              <a:ext uri="{FF2B5EF4-FFF2-40B4-BE49-F238E27FC236}">
                <a16:creationId xmlns:a16="http://schemas.microsoft.com/office/drawing/2014/main" id="{A597A188-7BB9-4C1D-9343-6F27F769EC72}"/>
              </a:ext>
            </a:extLst>
          </p:cNvPr>
          <p:cNvSpPr>
            <a:spLocks noGrp="1"/>
          </p:cNvSpPr>
          <p:nvPr>
            <p:ph idx="1"/>
          </p:nvPr>
        </p:nvSpPr>
        <p:spPr>
          <a:xfrm>
            <a:off x="838200" y="1253067"/>
            <a:ext cx="10515600" cy="3626504"/>
          </a:xfrm>
        </p:spPr>
        <p:txBody>
          <a:bodyPr/>
          <a:lstStyle/>
          <a:p>
            <a:pPr marL="0" indent="0">
              <a:buNone/>
            </a:pPr>
            <a:r>
              <a:rPr lang="fr-CA" b="1" dirty="0">
                <a:solidFill>
                  <a:schemeClr val="accent4"/>
                </a:solidFill>
              </a:rPr>
              <a:t>L'Open Sound Control (OSC)</a:t>
            </a:r>
            <a:r>
              <a:rPr lang="fr-CA" dirty="0">
                <a:solidFill>
                  <a:schemeClr val="accent4"/>
                </a:solidFill>
              </a:rPr>
              <a:t> </a:t>
            </a:r>
            <a:r>
              <a:rPr lang="fr-CA" dirty="0"/>
              <a:t>est un format de transmission de données entre ordinateurs, synthétiseurs, robots ou tout autre matériel ou logiciel compatible, </a:t>
            </a:r>
            <a:r>
              <a:rPr lang="fr-CA" b="1" dirty="0"/>
              <a:t>conçu pour le contrôle en temps réel</a:t>
            </a:r>
            <a:r>
              <a:rPr lang="fr-CA" dirty="0"/>
              <a:t>. Il est le plus souvent transporté par </a:t>
            </a:r>
            <a:r>
              <a:rPr lang="fr-FR" b="1" dirty="0">
                <a:solidFill>
                  <a:schemeClr val="accent2"/>
                </a:solidFill>
              </a:rPr>
              <a:t>User </a:t>
            </a:r>
            <a:r>
              <a:rPr lang="fr-FR" b="1" dirty="0" err="1">
                <a:solidFill>
                  <a:schemeClr val="accent2"/>
                </a:solidFill>
              </a:rPr>
              <a:t>Datagram</a:t>
            </a:r>
            <a:r>
              <a:rPr lang="fr-FR" b="1" dirty="0">
                <a:solidFill>
                  <a:schemeClr val="accent2"/>
                </a:solidFill>
              </a:rPr>
              <a:t> Protocol (</a:t>
            </a:r>
            <a:r>
              <a:rPr lang="fr-CA" b="1" dirty="0">
                <a:solidFill>
                  <a:schemeClr val="accent2"/>
                </a:solidFill>
              </a:rPr>
              <a:t>UDP)</a:t>
            </a:r>
            <a:r>
              <a:rPr lang="fr-CA" dirty="0">
                <a:solidFill>
                  <a:schemeClr val="accent2"/>
                </a:solidFill>
              </a:rPr>
              <a:t> </a:t>
            </a:r>
            <a:r>
              <a:rPr lang="fr-CA" dirty="0"/>
              <a:t>et apporte des améliorations en termes de rapidité et flexibilité par rapport à l'ancienne norme </a:t>
            </a:r>
            <a:r>
              <a:rPr lang="fr-CA" b="1" dirty="0">
                <a:solidFill>
                  <a:schemeClr val="accent5"/>
                </a:solidFill>
              </a:rPr>
              <a:t>MIDI</a:t>
            </a:r>
            <a:r>
              <a:rPr lang="fr-CA" b="1" dirty="0"/>
              <a:t>. </a:t>
            </a:r>
            <a:r>
              <a:rPr lang="fr-CA" dirty="0"/>
              <a:t>Spécifications de l’OSC 1.0 : </a:t>
            </a:r>
            <a:r>
              <a:rPr lang="fr-CA" dirty="0">
                <a:hlinkClick r:id="rId3"/>
              </a:rPr>
              <a:t>http://opensoundcontrol.org/spec-1_0</a:t>
            </a:r>
            <a:endParaRPr lang="fr-CA" dirty="0"/>
          </a:p>
          <a:p>
            <a:pPr marL="0" indent="0">
              <a:buNone/>
            </a:pPr>
            <a:endParaRPr lang="fr-CA" dirty="0"/>
          </a:p>
          <a:p>
            <a:pPr marL="0" indent="0">
              <a:buNone/>
            </a:pPr>
            <a:endParaRPr lang="fr-CA" dirty="0"/>
          </a:p>
          <a:p>
            <a:pPr marL="0" indent="0">
              <a:buNone/>
            </a:pPr>
            <a:endParaRPr lang="fr-CA" dirty="0"/>
          </a:p>
          <a:p>
            <a:pPr marL="0" indent="0">
              <a:buNone/>
            </a:pPr>
            <a:endParaRPr lang="fr-CA" dirty="0"/>
          </a:p>
          <a:p>
            <a:pPr marL="0" indent="0">
              <a:buNone/>
            </a:pPr>
            <a:r>
              <a:rPr lang="fr-CA" dirty="0"/>
              <a:t> </a:t>
            </a:r>
          </a:p>
        </p:txBody>
      </p:sp>
      <p:pic>
        <p:nvPicPr>
          <p:cNvPr id="4" name="Image 3">
            <a:extLst>
              <a:ext uri="{FF2B5EF4-FFF2-40B4-BE49-F238E27FC236}">
                <a16:creationId xmlns:a16="http://schemas.microsoft.com/office/drawing/2014/main" id="{5356AAEA-A6DB-404B-99D0-A37E9B38C3A0}"/>
              </a:ext>
            </a:extLst>
          </p:cNvPr>
          <p:cNvPicPr>
            <a:picLocks noChangeAspect="1"/>
          </p:cNvPicPr>
          <p:nvPr/>
        </p:nvPicPr>
        <p:blipFill>
          <a:blip r:embed="rId4"/>
          <a:stretch>
            <a:fillRect/>
          </a:stretch>
        </p:blipFill>
        <p:spPr>
          <a:xfrm>
            <a:off x="2273026" y="2823330"/>
            <a:ext cx="1788084" cy="3190766"/>
          </a:xfrm>
          <a:prstGeom prst="rect">
            <a:avLst/>
          </a:prstGeom>
        </p:spPr>
      </p:pic>
      <p:sp>
        <p:nvSpPr>
          <p:cNvPr id="5" name="Flèche : droite 4">
            <a:extLst>
              <a:ext uri="{FF2B5EF4-FFF2-40B4-BE49-F238E27FC236}">
                <a16:creationId xmlns:a16="http://schemas.microsoft.com/office/drawing/2014/main" id="{0D81178B-332D-4580-809B-879398F386CF}"/>
              </a:ext>
            </a:extLst>
          </p:cNvPr>
          <p:cNvSpPr/>
          <p:nvPr/>
        </p:nvSpPr>
        <p:spPr>
          <a:xfrm>
            <a:off x="4270623" y="2950767"/>
            <a:ext cx="2337913" cy="1744033"/>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A" dirty="0"/>
              <a:t>IP : 10.10.10.4</a:t>
            </a:r>
          </a:p>
          <a:p>
            <a:pPr algn="ctr"/>
            <a:r>
              <a:rPr lang="fr-CA" dirty="0"/>
              <a:t>Port : 9999</a:t>
            </a:r>
          </a:p>
          <a:p>
            <a:pPr algn="ctr"/>
            <a:r>
              <a:rPr lang="fr-CA" dirty="0"/>
              <a:t>Message : /pot </a:t>
            </a:r>
            <a:r>
              <a:rPr lang="fr-CA" i="1" dirty="0" err="1"/>
              <a:t>int</a:t>
            </a:r>
            <a:endParaRPr lang="fr-CA" i="1" dirty="0"/>
          </a:p>
        </p:txBody>
      </p:sp>
      <p:sp>
        <p:nvSpPr>
          <p:cNvPr id="8" name="Flèche : gauche 7">
            <a:extLst>
              <a:ext uri="{FF2B5EF4-FFF2-40B4-BE49-F238E27FC236}">
                <a16:creationId xmlns:a16="http://schemas.microsoft.com/office/drawing/2014/main" id="{287CC661-A102-4DD4-96D5-6A20481D27E4}"/>
              </a:ext>
            </a:extLst>
          </p:cNvPr>
          <p:cNvSpPr/>
          <p:nvPr/>
        </p:nvSpPr>
        <p:spPr>
          <a:xfrm>
            <a:off x="4135306" y="4799902"/>
            <a:ext cx="2399034" cy="1692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a:t>
            </a:r>
          </a:p>
          <a:p>
            <a:pPr algn="ctr"/>
            <a:r>
              <a:rPr lang="fr-CA" dirty="0"/>
              <a:t>Port : 8888</a:t>
            </a:r>
          </a:p>
          <a:p>
            <a:pPr algn="ctr"/>
            <a:r>
              <a:rPr lang="fr-CA" dirty="0"/>
              <a:t>Message : /servo </a:t>
            </a:r>
            <a:r>
              <a:rPr lang="fr-CA" i="1" dirty="0" err="1"/>
              <a:t>int</a:t>
            </a:r>
            <a:endParaRPr lang="fr-CA" i="1" dirty="0"/>
          </a:p>
        </p:txBody>
      </p:sp>
      <p:sp>
        <p:nvSpPr>
          <p:cNvPr id="13" name="Rectangle 12">
            <a:extLst>
              <a:ext uri="{FF2B5EF4-FFF2-40B4-BE49-F238E27FC236}">
                <a16:creationId xmlns:a16="http://schemas.microsoft.com/office/drawing/2014/main" id="{0E70C13A-C53C-43F0-ABCB-12A32439C119}"/>
              </a:ext>
            </a:extLst>
          </p:cNvPr>
          <p:cNvSpPr/>
          <p:nvPr/>
        </p:nvSpPr>
        <p:spPr>
          <a:xfrm>
            <a:off x="2460568" y="5969174"/>
            <a:ext cx="1504604"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 </a:t>
            </a:r>
          </a:p>
        </p:txBody>
      </p:sp>
      <p:sp>
        <p:nvSpPr>
          <p:cNvPr id="14" name="Rectangle 13">
            <a:extLst>
              <a:ext uri="{FF2B5EF4-FFF2-40B4-BE49-F238E27FC236}">
                <a16:creationId xmlns:a16="http://schemas.microsoft.com/office/drawing/2014/main" id="{CC85B466-A101-43FC-9E39-7A1842D51896}"/>
              </a:ext>
            </a:extLst>
          </p:cNvPr>
          <p:cNvSpPr/>
          <p:nvPr/>
        </p:nvSpPr>
        <p:spPr>
          <a:xfrm>
            <a:off x="7750559" y="5969174"/>
            <a:ext cx="1842656"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10.10.10.4</a:t>
            </a:r>
          </a:p>
        </p:txBody>
      </p:sp>
    </p:spTree>
    <p:extLst>
      <p:ext uri="{BB962C8B-B14F-4D97-AF65-F5344CB8AC3E}">
        <p14:creationId xmlns:p14="http://schemas.microsoft.com/office/powerpoint/2010/main" val="3724868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EXEMPLE DE COMMUNICATION OSC ENTRE ESP32 ET ORDINATEUR</a:t>
            </a:r>
          </a:p>
        </p:txBody>
      </p:sp>
      <p:sp>
        <p:nvSpPr>
          <p:cNvPr id="16" name="ZoneTexte 15">
            <a:extLst>
              <a:ext uri="{FF2B5EF4-FFF2-40B4-BE49-F238E27FC236}">
                <a16:creationId xmlns:a16="http://schemas.microsoft.com/office/drawing/2014/main" id="{D1720626-49A9-481F-AE88-FA2F954820ED}"/>
              </a:ext>
            </a:extLst>
          </p:cNvPr>
          <p:cNvSpPr txBox="1"/>
          <p:nvPr/>
        </p:nvSpPr>
        <p:spPr>
          <a:xfrm>
            <a:off x="838200" y="1392626"/>
            <a:ext cx="4662395" cy="3139321"/>
          </a:xfrm>
          <a:prstGeom prst="rect">
            <a:avLst/>
          </a:prstGeom>
          <a:noFill/>
        </p:spPr>
        <p:txBody>
          <a:bodyPr wrap="square">
            <a:spAutoFit/>
          </a:bodyPr>
          <a:lstStyle/>
          <a:p>
            <a:r>
              <a:rPr lang="fr-CA" b="1" dirty="0">
                <a:solidFill>
                  <a:schemeClr val="accent6"/>
                </a:solidFill>
              </a:rPr>
              <a:t>Pour la carte Arduino ESP32 TTGO</a:t>
            </a:r>
          </a:p>
          <a:p>
            <a:r>
              <a:rPr lang="fr-CA" b="1" dirty="0"/>
              <a:t> </a:t>
            </a:r>
          </a:p>
          <a:p>
            <a:pPr marL="285750" indent="-285750">
              <a:buFont typeface="Arial" panose="020B0604020202020204" pitchFamily="34" charset="0"/>
              <a:buChar char="•"/>
            </a:pPr>
            <a:r>
              <a:rPr lang="fr-CA" dirty="0"/>
              <a:t>Installez la bibliothèque OSC de CNMAT: </a:t>
            </a:r>
          </a:p>
          <a:p>
            <a:pPr marL="742950" lvl="1" indent="-285750">
              <a:buFont typeface="Arial" panose="020B0604020202020204" pitchFamily="34" charset="0"/>
              <a:buChar char="•"/>
            </a:pPr>
            <a:r>
              <a:rPr lang="fr-CA" dirty="0"/>
              <a:t>Téléchargez </a:t>
            </a:r>
            <a:r>
              <a:rPr lang="fr-CA" dirty="0">
                <a:hlinkClick r:id="rId2"/>
              </a:rPr>
              <a:t>https://github.com/CNMAT/OSC</a:t>
            </a:r>
            <a:endParaRPr lang="fr-CA" dirty="0"/>
          </a:p>
          <a:p>
            <a:pPr marL="742950" lvl="1" indent="-285750">
              <a:buFont typeface="Arial" panose="020B0604020202020204" pitchFamily="34" charset="0"/>
              <a:buChar char="•"/>
            </a:pPr>
            <a:r>
              <a:rPr lang="fr-CA" dirty="0"/>
              <a:t>Extrayez et déposez la bibliothèque dans </a:t>
            </a:r>
            <a:r>
              <a:rPr lang="fr-CA" b="1" dirty="0"/>
              <a:t>Documents &gt; Arduino &gt; </a:t>
            </a:r>
            <a:r>
              <a:rPr lang="fr-CA" b="1" dirty="0" err="1"/>
              <a:t>Libraries</a:t>
            </a:r>
            <a:endParaRPr lang="fr-CA" b="1" dirty="0"/>
          </a:p>
          <a:p>
            <a:pPr marL="285750" indent="-285750">
              <a:buFont typeface="Arial" panose="020B0604020202020204" pitchFamily="34" charset="0"/>
              <a:buChar char="•"/>
            </a:pPr>
            <a:r>
              <a:rPr lang="fr-CA" dirty="0"/>
              <a:t>Téléchargez le code Arduino ici : </a:t>
            </a:r>
            <a:r>
              <a:rPr lang="fr-CA" dirty="0">
                <a:hlinkClick r:id="rId3"/>
              </a:rPr>
              <a:t>https://create.arduino.cc/editor/tof/b5435a79-2565-471d-a791-de8e652147ac/preview</a:t>
            </a:r>
            <a:endParaRPr lang="fr-CA" dirty="0"/>
          </a:p>
          <a:p>
            <a:endParaRPr lang="fr-CA" dirty="0"/>
          </a:p>
        </p:txBody>
      </p:sp>
      <p:sp>
        <p:nvSpPr>
          <p:cNvPr id="18" name="ZoneTexte 17">
            <a:extLst>
              <a:ext uri="{FF2B5EF4-FFF2-40B4-BE49-F238E27FC236}">
                <a16:creationId xmlns:a16="http://schemas.microsoft.com/office/drawing/2014/main" id="{5AE46C1F-6F5A-43B3-A168-91B4DD99A8A6}"/>
              </a:ext>
            </a:extLst>
          </p:cNvPr>
          <p:cNvSpPr txBox="1"/>
          <p:nvPr/>
        </p:nvSpPr>
        <p:spPr>
          <a:xfrm>
            <a:off x="5828994" y="1315525"/>
            <a:ext cx="3973082" cy="369332"/>
          </a:xfrm>
          <a:prstGeom prst="rect">
            <a:avLst/>
          </a:prstGeom>
          <a:noFill/>
        </p:spPr>
        <p:txBody>
          <a:bodyPr wrap="square">
            <a:spAutoFit/>
          </a:bodyPr>
          <a:lstStyle/>
          <a:p>
            <a:r>
              <a:rPr lang="fr-CA" b="1" dirty="0">
                <a:solidFill>
                  <a:schemeClr val="accent2"/>
                </a:solidFill>
              </a:rPr>
              <a:t>Pour Max</a:t>
            </a:r>
          </a:p>
        </p:txBody>
      </p:sp>
      <p:pic>
        <p:nvPicPr>
          <p:cNvPr id="6" name="Image 5">
            <a:extLst>
              <a:ext uri="{FF2B5EF4-FFF2-40B4-BE49-F238E27FC236}">
                <a16:creationId xmlns:a16="http://schemas.microsoft.com/office/drawing/2014/main" id="{70AD5B3B-D14F-4307-8B15-F97EC450BC33}"/>
              </a:ext>
            </a:extLst>
          </p:cNvPr>
          <p:cNvPicPr>
            <a:picLocks noChangeAspect="1"/>
          </p:cNvPicPr>
          <p:nvPr/>
        </p:nvPicPr>
        <p:blipFill>
          <a:blip r:embed="rId4"/>
          <a:stretch>
            <a:fillRect/>
          </a:stretch>
        </p:blipFill>
        <p:spPr>
          <a:xfrm>
            <a:off x="5925755" y="1761958"/>
            <a:ext cx="5291553" cy="3595851"/>
          </a:xfrm>
          <a:prstGeom prst="rect">
            <a:avLst/>
          </a:prstGeom>
        </p:spPr>
      </p:pic>
    </p:spTree>
    <p:extLst>
      <p:ext uri="{BB962C8B-B14F-4D97-AF65-F5344CB8AC3E}">
        <p14:creationId xmlns:p14="http://schemas.microsoft.com/office/powerpoint/2010/main" val="3058140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600325"/>
            <a:ext cx="10515600" cy="1657350"/>
          </a:xfrm>
        </p:spPr>
        <p:txBody>
          <a:bodyPr>
            <a:normAutofit fontScale="90000"/>
          </a:bodyPr>
          <a:lstStyle/>
          <a:p>
            <a:pPr algn="ctr"/>
            <a:r>
              <a:rPr lang="fr-CA" dirty="0">
                <a:solidFill>
                  <a:schemeClr val="accent4"/>
                </a:solidFill>
              </a:rPr>
              <a:t>REMPLIR LE</a:t>
            </a:r>
            <a:br>
              <a:rPr lang="fr-CA" dirty="0">
                <a:solidFill>
                  <a:schemeClr val="accent4"/>
                </a:solidFill>
              </a:rPr>
            </a:br>
            <a:r>
              <a:rPr lang="fr-CA" dirty="0">
                <a:solidFill>
                  <a:schemeClr val="accent4"/>
                </a:solidFill>
                <a:hlinkClick r:id="rId2"/>
              </a:rPr>
              <a:t>QUESTIONNAIRE SUR</a:t>
            </a:r>
            <a:br>
              <a:rPr lang="fr-CA" dirty="0">
                <a:solidFill>
                  <a:schemeClr val="accent4"/>
                </a:solidFill>
                <a:hlinkClick r:id="rId2"/>
              </a:rPr>
            </a:br>
            <a:r>
              <a:rPr lang="fr-CA" dirty="0">
                <a:solidFill>
                  <a:schemeClr val="accent4"/>
                </a:solidFill>
                <a:hlinkClick r:id="rId2"/>
              </a:rPr>
              <a:t>LES ENSEIGNEMENTS</a:t>
            </a:r>
            <a:endParaRPr lang="fr-CA" dirty="0"/>
          </a:p>
        </p:txBody>
      </p:sp>
    </p:spTree>
    <p:extLst>
      <p:ext uri="{BB962C8B-B14F-4D97-AF65-F5344CB8AC3E}">
        <p14:creationId xmlns:p14="http://schemas.microsoft.com/office/powerpoint/2010/main" val="1308646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455267"/>
            <a:ext cx="10659122" cy="1267823"/>
          </a:xfrm>
        </p:spPr>
        <p:txBody>
          <a:bodyPr anchor="t"/>
          <a:lstStyle/>
          <a:p>
            <a:r>
              <a:rPr lang="fr-CA" sz="4400" dirty="0"/>
              <a:t>CHAÎNE WEB</a:t>
            </a:r>
            <a:br>
              <a:rPr lang="fr-CA" sz="4400" dirty="0"/>
            </a:br>
            <a:r>
              <a:rPr lang="fr-CA" sz="4400" dirty="0"/>
              <a:t>TRAVAIL SOMMATIF 10%</a:t>
            </a:r>
            <a:br>
              <a:rPr lang="fr-CA" sz="4400" dirty="0"/>
            </a:br>
            <a:r>
              <a:rPr lang="fr-CA" sz="4400" dirty="0"/>
              <a:t>GROUPES DE 2</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101101" y="2317282"/>
            <a:ext cx="10576172" cy="2403618"/>
          </a:xfrm>
        </p:spPr>
        <p:txBody>
          <a:bodyPr>
            <a:normAutofit/>
          </a:bodyPr>
          <a:lstStyle/>
          <a:p>
            <a:pPr>
              <a:lnSpc>
                <a:spcPct val="100000"/>
              </a:lnSpc>
            </a:pPr>
            <a:r>
              <a:rPr lang="fr-CA" sz="1400" dirty="0"/>
              <a:t>Vous devez démontrer que vous êtes capable d’utiliser la plateforme </a:t>
            </a:r>
            <a:r>
              <a:rPr lang="fr-CA" sz="1400" dirty="0" err="1"/>
              <a:t>Adafruit</a:t>
            </a:r>
            <a:r>
              <a:rPr lang="fr-CA" sz="1400" dirty="0"/>
              <a:t> IO pour connecter deux microcontrôleurs entre eux à distance. </a:t>
            </a:r>
          </a:p>
          <a:p>
            <a:pPr>
              <a:lnSpc>
                <a:spcPct val="100000"/>
              </a:lnSpc>
            </a:pPr>
            <a:r>
              <a:rPr lang="fr-CA" sz="1400" dirty="0"/>
              <a:t>À partir du même compte </a:t>
            </a:r>
            <a:r>
              <a:rPr lang="fr-CA" sz="1400" dirty="0" err="1"/>
              <a:t>Adafruit</a:t>
            </a:r>
            <a:r>
              <a:rPr lang="fr-CA" sz="1400" dirty="0"/>
              <a:t> IO, vous devez réaliser un compte qui :</a:t>
            </a:r>
          </a:p>
          <a:p>
            <a:pPr lvl="1">
              <a:lnSpc>
                <a:spcPct val="100000"/>
              </a:lnSpc>
            </a:pPr>
            <a:r>
              <a:rPr lang="fr-CA" sz="1400" dirty="0"/>
              <a:t>Lorsqu’un capteur du microcontrôleur A détecte un changement, il envoie la valeur à un </a:t>
            </a:r>
            <a:r>
              <a:rPr lang="fr-CA" sz="1400" i="1" dirty="0" err="1"/>
              <a:t>feed</a:t>
            </a:r>
            <a:r>
              <a:rPr lang="fr-CA" sz="1400" dirty="0"/>
              <a:t> qui est interprété par le microcontrôleur B. Le microcontrôleur B actionne un actionneur en fonction de la valeur reçue.</a:t>
            </a:r>
          </a:p>
          <a:p>
            <a:pPr lvl="1">
              <a:lnSpc>
                <a:spcPct val="100000"/>
              </a:lnSpc>
            </a:pPr>
            <a:r>
              <a:rPr lang="fr-CA" sz="1400" dirty="0"/>
              <a:t>Lorsqu’un capteur du microcontrôleur B détecte un changement, il envoie la valeur à un </a:t>
            </a:r>
            <a:r>
              <a:rPr lang="fr-CA" sz="1400" i="1" dirty="0" err="1"/>
              <a:t>feed</a:t>
            </a:r>
            <a:r>
              <a:rPr lang="fr-CA" sz="1400" dirty="0"/>
              <a:t> qui est interprété par le microcontrôleur A. Le microcontrôleur A actionne un actionneur en fonction de la valeur reçue.</a:t>
            </a:r>
          </a:p>
          <a:p>
            <a:pPr>
              <a:lnSpc>
                <a:spcPct val="100000"/>
              </a:lnSpc>
            </a:pPr>
            <a:r>
              <a:rPr lang="fr-CA" sz="1400" dirty="0"/>
              <a:t>Les deux microcontrôleurs doivent avoir des actions et des réactions différentes (donc un code différent).</a:t>
            </a:r>
          </a:p>
        </p:txBody>
      </p:sp>
      <p:sp>
        <p:nvSpPr>
          <p:cNvPr id="21" name="Rectangle 20">
            <a:extLst>
              <a:ext uri="{FF2B5EF4-FFF2-40B4-BE49-F238E27FC236}">
                <a16:creationId xmlns:a16="http://schemas.microsoft.com/office/drawing/2014/main" id="{85DA1BDF-9CE4-4CC2-9994-D8C8B5ED262A}"/>
              </a:ext>
            </a:extLst>
          </p:cNvPr>
          <p:cNvSpPr/>
          <p:nvPr/>
        </p:nvSpPr>
        <p:spPr>
          <a:xfrm>
            <a:off x="3884924" y="5941614"/>
            <a:ext cx="4674241" cy="64864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(par équipe) : vos deux codes </a:t>
            </a:r>
            <a:r>
              <a:rPr lang="fr-CA" sz="1200" b="1" dirty="0" err="1">
                <a:solidFill>
                  <a:schemeClr val="tx2"/>
                </a:solidFill>
              </a:rPr>
              <a:t>Arduinos</a:t>
            </a:r>
            <a:r>
              <a:rPr lang="fr-CA" sz="1200" b="1" dirty="0">
                <a:solidFill>
                  <a:schemeClr val="tx2"/>
                </a:solidFill>
              </a:rPr>
              <a:t>, un texte d’un paragraphe qui explique votre chaîne et </a:t>
            </a:r>
            <a:r>
              <a:rPr lang="fr-CA" sz="1200" dirty="0">
                <a:solidFill>
                  <a:schemeClr val="tx2"/>
                </a:solidFill>
              </a:rPr>
              <a:t>une </a:t>
            </a:r>
            <a:r>
              <a:rPr lang="fr-CA" sz="1200" b="1" dirty="0">
                <a:solidFill>
                  <a:schemeClr val="tx2"/>
                </a:solidFill>
              </a:rPr>
              <a:t>vidéo</a:t>
            </a:r>
            <a:r>
              <a:rPr lang="fr-CA" sz="1200" dirty="0">
                <a:solidFill>
                  <a:schemeClr val="tx2"/>
                </a:solidFill>
              </a:rPr>
              <a:t> démontrant le fonctionnement de votre projet.</a:t>
            </a:r>
          </a:p>
        </p:txBody>
      </p:sp>
      <p:sp>
        <p:nvSpPr>
          <p:cNvPr id="5" name="Rectangle 4">
            <a:extLst>
              <a:ext uri="{FF2B5EF4-FFF2-40B4-BE49-F238E27FC236}">
                <a16:creationId xmlns:a16="http://schemas.microsoft.com/office/drawing/2014/main" id="{1DB5500B-5F21-48EA-8BDD-B7221C2FB5CC}"/>
              </a:ext>
            </a:extLst>
          </p:cNvPr>
          <p:cNvSpPr/>
          <p:nvPr/>
        </p:nvSpPr>
        <p:spPr>
          <a:xfrm>
            <a:off x="2474436" y="45170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6" name="Flèche : droite 5">
            <a:extLst>
              <a:ext uri="{FF2B5EF4-FFF2-40B4-BE49-F238E27FC236}">
                <a16:creationId xmlns:a16="http://schemas.microsoft.com/office/drawing/2014/main" id="{1A1E6D8C-82D5-4730-A97E-E46DFD79DE7E}"/>
              </a:ext>
            </a:extLst>
          </p:cNvPr>
          <p:cNvSpPr/>
          <p:nvPr/>
        </p:nvSpPr>
        <p:spPr>
          <a:xfrm>
            <a:off x="3900190" y="4385017"/>
            <a:ext cx="1395710"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8" name="Rectangle 7">
            <a:extLst>
              <a:ext uri="{FF2B5EF4-FFF2-40B4-BE49-F238E27FC236}">
                <a16:creationId xmlns:a16="http://schemas.microsoft.com/office/drawing/2014/main" id="{1EE8C974-B5A0-41EB-966F-87C092AAF3E2}"/>
              </a:ext>
            </a:extLst>
          </p:cNvPr>
          <p:cNvSpPr/>
          <p:nvPr/>
        </p:nvSpPr>
        <p:spPr>
          <a:xfrm>
            <a:off x="8559165" y="449211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9" name="Rectangle 8">
            <a:extLst>
              <a:ext uri="{FF2B5EF4-FFF2-40B4-BE49-F238E27FC236}">
                <a16:creationId xmlns:a16="http://schemas.microsoft.com/office/drawing/2014/main" id="{717CAB88-96C6-409B-87E8-9E33FCC80AC9}"/>
              </a:ext>
            </a:extLst>
          </p:cNvPr>
          <p:cNvSpPr/>
          <p:nvPr/>
        </p:nvSpPr>
        <p:spPr>
          <a:xfrm>
            <a:off x="5538287" y="52893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feedBA</a:t>
            </a:r>
            <a:r>
              <a:rPr lang="fr-CA" dirty="0">
                <a:solidFill>
                  <a:schemeClr val="tx1"/>
                </a:solidFill>
              </a:rPr>
              <a:t>»</a:t>
            </a:r>
            <a:endParaRPr lang="fr-CA" dirty="0"/>
          </a:p>
        </p:txBody>
      </p:sp>
      <p:sp>
        <p:nvSpPr>
          <p:cNvPr id="11" name="Rectangle 10">
            <a:extLst>
              <a:ext uri="{FF2B5EF4-FFF2-40B4-BE49-F238E27FC236}">
                <a16:creationId xmlns:a16="http://schemas.microsoft.com/office/drawing/2014/main" id="{FE75E5CC-0E17-4FD3-8699-5A40EBEE296B}"/>
              </a:ext>
            </a:extLst>
          </p:cNvPr>
          <p:cNvSpPr/>
          <p:nvPr/>
        </p:nvSpPr>
        <p:spPr>
          <a:xfrm>
            <a:off x="2474436" y="5284641"/>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4" name="Flèche : gauche 3">
            <a:extLst>
              <a:ext uri="{FF2B5EF4-FFF2-40B4-BE49-F238E27FC236}">
                <a16:creationId xmlns:a16="http://schemas.microsoft.com/office/drawing/2014/main" id="{A6BED108-F6C7-4438-8EE0-5B350EC0CB61}"/>
              </a:ext>
            </a:extLst>
          </p:cNvPr>
          <p:cNvSpPr/>
          <p:nvPr/>
        </p:nvSpPr>
        <p:spPr>
          <a:xfrm>
            <a:off x="3871865" y="5189104"/>
            <a:ext cx="1424035"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3" name="Flèche : droite 12">
            <a:extLst>
              <a:ext uri="{FF2B5EF4-FFF2-40B4-BE49-F238E27FC236}">
                <a16:creationId xmlns:a16="http://schemas.microsoft.com/office/drawing/2014/main" id="{166679AE-ED2A-4676-ABDC-E6E7B8CD2E2F}"/>
              </a:ext>
            </a:extLst>
          </p:cNvPr>
          <p:cNvSpPr/>
          <p:nvPr/>
        </p:nvSpPr>
        <p:spPr>
          <a:xfrm>
            <a:off x="6897097" y="4395448"/>
            <a:ext cx="1424035"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4" name="Rectangle 13">
            <a:extLst>
              <a:ext uri="{FF2B5EF4-FFF2-40B4-BE49-F238E27FC236}">
                <a16:creationId xmlns:a16="http://schemas.microsoft.com/office/drawing/2014/main" id="{667271ED-5C99-420F-A34A-C081A5C0D5C4}"/>
              </a:ext>
            </a:extLst>
          </p:cNvPr>
          <p:cNvSpPr/>
          <p:nvPr/>
        </p:nvSpPr>
        <p:spPr>
          <a:xfrm>
            <a:off x="5485731" y="4511896"/>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feedAB</a:t>
            </a:r>
            <a:r>
              <a:rPr lang="fr-CA" dirty="0">
                <a:solidFill>
                  <a:schemeClr val="tx1"/>
                </a:solidFill>
              </a:rPr>
              <a:t>»</a:t>
            </a:r>
            <a:endParaRPr lang="fr-CA" dirty="0"/>
          </a:p>
        </p:txBody>
      </p:sp>
      <p:sp>
        <p:nvSpPr>
          <p:cNvPr id="15" name="Flèche : gauche 14">
            <a:extLst>
              <a:ext uri="{FF2B5EF4-FFF2-40B4-BE49-F238E27FC236}">
                <a16:creationId xmlns:a16="http://schemas.microsoft.com/office/drawing/2014/main" id="{71A1E4FE-52E7-4BFE-B385-12200C24396C}"/>
              </a:ext>
            </a:extLst>
          </p:cNvPr>
          <p:cNvSpPr/>
          <p:nvPr/>
        </p:nvSpPr>
        <p:spPr>
          <a:xfrm>
            <a:off x="6996917" y="5206223"/>
            <a:ext cx="1003177"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16" name="Rectangle 15">
            <a:extLst>
              <a:ext uri="{FF2B5EF4-FFF2-40B4-BE49-F238E27FC236}">
                <a16:creationId xmlns:a16="http://schemas.microsoft.com/office/drawing/2014/main" id="{D913A33E-BFA2-4EDF-83FC-AB9AEECA2836}"/>
              </a:ext>
            </a:extLst>
          </p:cNvPr>
          <p:cNvSpPr/>
          <p:nvPr/>
        </p:nvSpPr>
        <p:spPr>
          <a:xfrm>
            <a:off x="8559164" y="5310547"/>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Tree>
    <p:extLst>
      <p:ext uri="{BB962C8B-B14F-4D97-AF65-F5344CB8AC3E}">
        <p14:creationId xmlns:p14="http://schemas.microsoft.com/office/powerpoint/2010/main" val="273983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DBB6E8F-6C45-4DBE-B4BF-1751D3DD301E}"/>
              </a:ext>
            </a:extLst>
          </p:cNvPr>
          <p:cNvPicPr>
            <a:picLocks noChangeAspect="1"/>
          </p:cNvPicPr>
          <p:nvPr/>
        </p:nvPicPr>
        <p:blipFill>
          <a:blip r:embed="rId2"/>
          <a:stretch>
            <a:fillRect/>
          </a:stretch>
        </p:blipFill>
        <p:spPr>
          <a:xfrm>
            <a:off x="5186605" y="1747279"/>
            <a:ext cx="5989839" cy="3375953"/>
          </a:xfrm>
          <a:prstGeom prst="rect">
            <a:avLst/>
          </a:prstGeom>
        </p:spPr>
      </p:pic>
      <p:pic>
        <p:nvPicPr>
          <p:cNvPr id="6" name="Image 5">
            <a:extLst>
              <a:ext uri="{FF2B5EF4-FFF2-40B4-BE49-F238E27FC236}">
                <a16:creationId xmlns:a16="http://schemas.microsoft.com/office/drawing/2014/main" id="{4DFB7756-B6E1-4C1F-824E-876F81195DEB}"/>
              </a:ext>
            </a:extLst>
          </p:cNvPr>
          <p:cNvPicPr>
            <a:picLocks noChangeAspect="1"/>
          </p:cNvPicPr>
          <p:nvPr/>
        </p:nvPicPr>
        <p:blipFill>
          <a:blip r:embed="rId3"/>
          <a:stretch>
            <a:fillRect/>
          </a:stretch>
        </p:blipFill>
        <p:spPr>
          <a:xfrm>
            <a:off x="865765" y="1731114"/>
            <a:ext cx="4293274" cy="3278725"/>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 </a:t>
            </a:r>
            <a:r>
              <a:rPr lang="fr-CA" sz="3600" dirty="0"/>
              <a:t>INSTALLEZ LE SUPPORT DE LA CARTE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t>Ouvrez le gestionnaire de carte. Effectuez une recherche pour «esp32» et installez le support.</a:t>
            </a:r>
          </a:p>
        </p:txBody>
      </p:sp>
      <p:sp>
        <p:nvSpPr>
          <p:cNvPr id="4" name="Forme libre : forme 3">
            <a:extLst>
              <a:ext uri="{FF2B5EF4-FFF2-40B4-BE49-F238E27FC236}">
                <a16:creationId xmlns:a16="http://schemas.microsoft.com/office/drawing/2014/main" id="{5E423F64-F73B-4459-9FDC-E593FB386740}"/>
              </a:ext>
            </a:extLst>
          </p:cNvPr>
          <p:cNvSpPr/>
          <p:nvPr/>
        </p:nvSpPr>
        <p:spPr>
          <a:xfrm>
            <a:off x="4735769" y="1846515"/>
            <a:ext cx="564199" cy="150036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Lst>
            <a:ahLst/>
            <a:cxnLst>
              <a:cxn ang="0">
                <a:pos x="connsiteX0" y="connsiteY0"/>
              </a:cxn>
              <a:cxn ang="0">
                <a:pos x="connsiteX1" y="connsiteY1"/>
              </a:cxn>
            </a:cxnLst>
            <a:rect l="l" t="t" r="r" b="b"/>
            <a:pathLst>
              <a:path w="564199" h="1500365">
                <a:moveTo>
                  <a:pt x="111437" y="1500365"/>
                </a:moveTo>
                <a:cubicBezTo>
                  <a:pt x="1164921" y="1500365"/>
                  <a:pt x="-942046" y="-8838"/>
                  <a:pt x="564199" y="3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4834755" y="321875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6952672"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553119" y="288395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135904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10;&#10;Description générée automatiquement">
            <a:extLst>
              <a:ext uri="{FF2B5EF4-FFF2-40B4-BE49-F238E27FC236}">
                <a16:creationId xmlns:a16="http://schemas.microsoft.com/office/drawing/2014/main" id="{872EFE38-FC81-4567-9632-00D311525ABE}"/>
              </a:ext>
            </a:extLst>
          </p:cNvPr>
          <p:cNvPicPr>
            <a:picLocks noChangeAspect="1"/>
          </p:cNvPicPr>
          <p:nvPr/>
        </p:nvPicPr>
        <p:blipFill>
          <a:blip r:embed="rId2"/>
          <a:stretch>
            <a:fillRect/>
          </a:stretch>
        </p:blipFill>
        <p:spPr>
          <a:xfrm>
            <a:off x="2451399" y="1750781"/>
            <a:ext cx="8176969" cy="44047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t>
            </a:r>
            <a:r>
              <a:rPr lang="fr-CA" sz="3600" dirty="0"/>
              <a:t>CHOISSISSEZ LE TYPE DE LA CARTE</a:t>
            </a:r>
          </a:p>
        </p:txBody>
      </p:sp>
      <p:sp>
        <p:nvSpPr>
          <p:cNvPr id="9" name="Ellipse 8">
            <a:extLst>
              <a:ext uri="{FF2B5EF4-FFF2-40B4-BE49-F238E27FC236}">
                <a16:creationId xmlns:a16="http://schemas.microsoft.com/office/drawing/2014/main" id="{674412DF-198D-4DA0-8212-78E82F472CA0}"/>
              </a:ext>
            </a:extLst>
          </p:cNvPr>
          <p:cNvSpPr/>
          <p:nvPr/>
        </p:nvSpPr>
        <p:spPr>
          <a:xfrm>
            <a:off x="3706413"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3554690" y="374780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7916451" y="427774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3" name="Ellipse 12">
            <a:extLst>
              <a:ext uri="{FF2B5EF4-FFF2-40B4-BE49-F238E27FC236}">
                <a16:creationId xmlns:a16="http://schemas.microsoft.com/office/drawing/2014/main" id="{8B700346-F88D-4FAF-8B61-ED960E8ED902}"/>
              </a:ext>
            </a:extLst>
          </p:cNvPr>
          <p:cNvSpPr/>
          <p:nvPr/>
        </p:nvSpPr>
        <p:spPr>
          <a:xfrm>
            <a:off x="9338358" y="259669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4" name="ZoneTexte 13">
            <a:extLst>
              <a:ext uri="{FF2B5EF4-FFF2-40B4-BE49-F238E27FC236}">
                <a16:creationId xmlns:a16="http://schemas.microsoft.com/office/drawing/2014/main" id="{48C39037-4323-4421-BBF7-4541F2688F68}"/>
              </a:ext>
            </a:extLst>
          </p:cNvPr>
          <p:cNvSpPr txBox="1"/>
          <p:nvPr/>
        </p:nvSpPr>
        <p:spPr>
          <a:xfrm>
            <a:off x="838199" y="1100948"/>
            <a:ext cx="10515599" cy="369332"/>
          </a:xfrm>
          <a:prstGeom prst="rect">
            <a:avLst/>
          </a:prstGeom>
          <a:noFill/>
        </p:spPr>
        <p:txBody>
          <a:bodyPr wrap="square" rtlCol="0">
            <a:spAutoFit/>
          </a:bodyPr>
          <a:lstStyle/>
          <a:p>
            <a:r>
              <a:rPr lang="fr-CA" dirty="0"/>
              <a:t>Choisir comme type de carte : </a:t>
            </a:r>
            <a:r>
              <a:rPr lang="fr-CA" b="1" dirty="0"/>
              <a:t>ESP32 Dev Module </a:t>
            </a:r>
          </a:p>
        </p:txBody>
      </p:sp>
    </p:spTree>
    <p:extLst>
      <p:ext uri="{BB962C8B-B14F-4D97-AF65-F5344CB8AC3E}">
        <p14:creationId xmlns:p14="http://schemas.microsoft.com/office/powerpoint/2010/main" val="342830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47451F-CAB0-4644-BFC5-6B4F1579EBE6}"/>
              </a:ext>
            </a:extLst>
          </p:cNvPr>
          <p:cNvPicPr>
            <a:picLocks noChangeAspect="1"/>
          </p:cNvPicPr>
          <p:nvPr/>
        </p:nvPicPr>
        <p:blipFill>
          <a:blip r:embed="rId2"/>
          <a:stretch>
            <a:fillRect/>
          </a:stretch>
        </p:blipFill>
        <p:spPr>
          <a:xfrm>
            <a:off x="3363600" y="1313855"/>
            <a:ext cx="5997460" cy="4465707"/>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000" dirty="0"/>
              <a:t>ESP32 : </a:t>
            </a:r>
            <a:r>
              <a:rPr lang="fr-CA" sz="2000" dirty="0"/>
              <a:t>BRANCHEZ LA CARTE À L’ORDINATEUR ET CHOISIR SON PORT</a:t>
            </a:r>
          </a:p>
        </p:txBody>
      </p:sp>
    </p:spTree>
    <p:extLst>
      <p:ext uri="{BB962C8B-B14F-4D97-AF65-F5344CB8AC3E}">
        <p14:creationId xmlns:p14="http://schemas.microsoft.com/office/powerpoint/2010/main" val="398485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hlinkClick r:id="rId2"/>
            <a:extLst>
              <a:ext uri="{FF2B5EF4-FFF2-40B4-BE49-F238E27FC236}">
                <a16:creationId xmlns:a16="http://schemas.microsoft.com/office/drawing/2014/main" id="{9C1A63BF-66DA-4FCD-81D3-3C35035F6609}"/>
              </a:ext>
            </a:extLst>
          </p:cNvPr>
          <p:cNvPicPr>
            <a:picLocks noChangeAspect="1"/>
          </p:cNvPicPr>
          <p:nvPr/>
        </p:nvPicPr>
        <p:blipFill>
          <a:blip r:embed="rId3"/>
          <a:stretch>
            <a:fillRect/>
          </a:stretch>
        </p:blipFill>
        <p:spPr>
          <a:xfrm>
            <a:off x="838199" y="1946984"/>
            <a:ext cx="4111289" cy="3343917"/>
          </a:xfrm>
          <a:prstGeom prst="rect">
            <a:avLst/>
          </a:prstGeom>
        </p:spPr>
      </p:pic>
      <p:pic>
        <p:nvPicPr>
          <p:cNvPr id="5" name="Image 4">
            <a:extLst>
              <a:ext uri="{FF2B5EF4-FFF2-40B4-BE49-F238E27FC236}">
                <a16:creationId xmlns:a16="http://schemas.microsoft.com/office/drawing/2014/main" id="{84D31AA2-6885-439E-96B0-47F18DE40D3E}"/>
              </a:ext>
            </a:extLst>
          </p:cNvPr>
          <p:cNvPicPr>
            <a:picLocks noChangeAspect="1"/>
          </p:cNvPicPr>
          <p:nvPr/>
        </p:nvPicPr>
        <p:blipFill>
          <a:blip r:embed="rId4"/>
          <a:stretch>
            <a:fillRect/>
          </a:stretch>
        </p:blipFill>
        <p:spPr>
          <a:xfrm>
            <a:off x="5743101" y="2379216"/>
            <a:ext cx="6171897" cy="31181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800" dirty="0"/>
              <a:t>ESP32 : </a:t>
            </a:r>
            <a:r>
              <a:rPr lang="fr-CA" sz="2800" dirty="0"/>
              <a:t>INSTALLEZ LA BIBLIOTHÈQUE DE L’ÉCRAN</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2"/>
              </a:rPr>
              <a:t>Téléchargez la bibliothèque de l’écran </a:t>
            </a:r>
            <a:r>
              <a:rPr lang="fr-CA" b="1" dirty="0" err="1">
                <a:hlinkClick r:id="rId2"/>
              </a:rPr>
              <a:t>TFT_eSPI</a:t>
            </a:r>
            <a:r>
              <a:rPr lang="fr-CA" b="1" dirty="0">
                <a:hlinkClick r:id="rId2"/>
              </a:rPr>
              <a:t> </a:t>
            </a:r>
            <a:r>
              <a:rPr lang="fr-CA" dirty="0"/>
              <a:t>et installez la dans le dossier </a:t>
            </a:r>
            <a:r>
              <a:rPr lang="fr-CA" b="1" dirty="0"/>
              <a:t>Vos documents &gt; Arduino &gt; </a:t>
            </a:r>
            <a:r>
              <a:rPr lang="fr-CA" b="1" dirty="0" err="1"/>
              <a:t>libraries</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604772" y="3699688"/>
            <a:ext cx="1429306" cy="37286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429306"/>
              <a:gd name="connsiteY0" fmla="*/ 0 h 372863"/>
              <a:gd name="connsiteX1" fmla="*/ 1429306 w 1429306"/>
              <a:gd name="connsiteY1" fmla="*/ 372863 h 372863"/>
            </a:gdLst>
            <a:ahLst/>
            <a:cxnLst>
              <a:cxn ang="0">
                <a:pos x="connsiteX0" y="connsiteY0"/>
              </a:cxn>
              <a:cxn ang="0">
                <a:pos x="connsiteX1" y="connsiteY1"/>
              </a:cxn>
            </a:cxnLst>
            <a:rect l="l" t="t" r="r" b="b"/>
            <a:pathLst>
              <a:path w="1429306" h="372863">
                <a:moveTo>
                  <a:pt x="0" y="0"/>
                </a:moveTo>
                <a:cubicBezTo>
                  <a:pt x="1053484" y="0"/>
                  <a:pt x="-76939" y="363986"/>
                  <a:pt x="1429306" y="372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11202545-E252-4237-9C11-20E61689CF63}"/>
              </a:ext>
            </a:extLst>
          </p:cNvPr>
          <p:cNvSpPr/>
          <p:nvPr/>
        </p:nvSpPr>
        <p:spPr>
          <a:xfrm>
            <a:off x="1042204" y="5369313"/>
            <a:ext cx="4041106" cy="338554"/>
          </a:xfrm>
          <a:prstGeom prst="rect">
            <a:avLst/>
          </a:prstGeom>
        </p:spPr>
        <p:txBody>
          <a:bodyPr wrap="none">
            <a:spAutoFit/>
          </a:bodyPr>
          <a:lstStyle/>
          <a:p>
            <a:r>
              <a:rPr lang="fr-CA" sz="1600" dirty="0">
                <a:hlinkClick r:id="rId2"/>
              </a:rPr>
              <a:t>Téléchargez la bibliothèque de l’écran </a:t>
            </a:r>
            <a:r>
              <a:rPr lang="fr-CA" sz="1600" b="1" dirty="0" err="1">
                <a:hlinkClick r:id="rId2"/>
              </a:rPr>
              <a:t>TFT_eSPI</a:t>
            </a:r>
            <a:r>
              <a:rPr lang="fr-CA" sz="1600" b="1" dirty="0">
                <a:hlinkClick r:id="rId2"/>
              </a:rPr>
              <a:t> </a:t>
            </a:r>
            <a:endParaRPr lang="fr-CA" sz="1600" dirty="0"/>
          </a:p>
        </p:txBody>
      </p:sp>
    </p:spTree>
    <p:extLst>
      <p:ext uri="{BB962C8B-B14F-4D97-AF65-F5344CB8AC3E}">
        <p14:creationId xmlns:p14="http://schemas.microsoft.com/office/powerpoint/2010/main" val="118653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2E6E791-E23A-4E8D-A19F-B13BB538863A}"/>
              </a:ext>
            </a:extLst>
          </p:cNvPr>
          <p:cNvPicPr>
            <a:picLocks noChangeAspect="1"/>
          </p:cNvPicPr>
          <p:nvPr/>
        </p:nvPicPr>
        <p:blipFill>
          <a:blip r:embed="rId3"/>
          <a:stretch>
            <a:fillRect/>
          </a:stretch>
        </p:blipFill>
        <p:spPr>
          <a:xfrm>
            <a:off x="6871460" y="1342709"/>
            <a:ext cx="3359778" cy="3166629"/>
          </a:xfrm>
          <a:prstGeom prst="rect">
            <a:avLst/>
          </a:prstGeom>
        </p:spPr>
      </p:pic>
      <p:pic>
        <p:nvPicPr>
          <p:cNvPr id="6" name="Image 5">
            <a:extLst>
              <a:ext uri="{FF2B5EF4-FFF2-40B4-BE49-F238E27FC236}">
                <a16:creationId xmlns:a16="http://schemas.microsoft.com/office/drawing/2014/main" id="{D08C9F82-F5BD-45EB-8D54-984D3E47C39A}"/>
              </a:ext>
            </a:extLst>
          </p:cNvPr>
          <p:cNvPicPr>
            <a:picLocks noChangeAspect="1"/>
          </p:cNvPicPr>
          <p:nvPr/>
        </p:nvPicPr>
        <p:blipFill>
          <a:blip r:embed="rId4"/>
          <a:stretch>
            <a:fillRect/>
          </a:stretch>
        </p:blipFill>
        <p:spPr>
          <a:xfrm>
            <a:off x="1496966" y="2252069"/>
            <a:ext cx="3400619" cy="2694433"/>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400" dirty="0"/>
              <a:t>ESP32 : </a:t>
            </a:r>
            <a:r>
              <a:rPr lang="fr-CA" sz="2400" dirty="0"/>
              <a:t>TÉLÉCHARGEZ, OUVREZ ET TÉLÉVERSEZ L’EXEMPLE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5"/>
              </a:rPr>
              <a:t>Téléchargez l’exemple, </a:t>
            </a:r>
            <a:r>
              <a:rPr lang="fr-CA" dirty="0"/>
              <a:t> ouvrez le et téléversez le sur la carte.</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736637" y="1672802"/>
            <a:ext cx="2263808" cy="195311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Lst>
            <a:ahLst/>
            <a:cxnLst>
              <a:cxn ang="0">
                <a:pos x="connsiteX0" y="connsiteY0"/>
              </a:cxn>
              <a:cxn ang="0">
                <a:pos x="connsiteX1" y="connsiteY1"/>
              </a:cxn>
            </a:cxnLst>
            <a:rect l="l" t="t" r="r" b="b"/>
            <a:pathLst>
              <a:path w="2263808" h="1953117">
                <a:moveTo>
                  <a:pt x="0" y="1953117"/>
                </a:moveTo>
                <a:cubicBezTo>
                  <a:pt x="1053484" y="1953117"/>
                  <a:pt x="757563" y="-8847"/>
                  <a:pt x="2263808" y="3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2F186C7A-D6CA-4E3C-9FF2-F5D21D0F2A56}"/>
              </a:ext>
            </a:extLst>
          </p:cNvPr>
          <p:cNvSpPr/>
          <p:nvPr/>
        </p:nvSpPr>
        <p:spPr>
          <a:xfrm>
            <a:off x="2166773" y="5045559"/>
            <a:ext cx="2205668" cy="369332"/>
          </a:xfrm>
          <a:prstGeom prst="rect">
            <a:avLst/>
          </a:prstGeom>
        </p:spPr>
        <p:txBody>
          <a:bodyPr wrap="none">
            <a:spAutoFit/>
          </a:bodyPr>
          <a:lstStyle/>
          <a:p>
            <a:r>
              <a:rPr lang="fr-CA" dirty="0">
                <a:hlinkClick r:id="rId5"/>
              </a:rPr>
              <a:t>Téléchargez l’exemple </a:t>
            </a:r>
            <a:endParaRPr lang="fr-CA" dirty="0"/>
          </a:p>
        </p:txBody>
      </p:sp>
      <p:pic>
        <p:nvPicPr>
          <p:cNvPr id="13" name="Média en ligne 12" title="Espace interactif :  exemple_ttgo">
            <a:hlinkClick r:id="" action="ppaction://media"/>
            <a:extLst>
              <a:ext uri="{FF2B5EF4-FFF2-40B4-BE49-F238E27FC236}">
                <a16:creationId xmlns:a16="http://schemas.microsoft.com/office/drawing/2014/main" id="{F0EDDE51-3EB1-4E68-9BD2-D64DC2EF947D}"/>
              </a:ext>
            </a:extLst>
          </p:cNvPr>
          <p:cNvPicPr>
            <a:picLocks noRot="1" noChangeAspect="1"/>
          </p:cNvPicPr>
          <p:nvPr>
            <a:videoFile r:link="rId1"/>
          </p:nvPr>
        </p:nvPicPr>
        <p:blipFill>
          <a:blip r:embed="rId6"/>
          <a:stretch>
            <a:fillRect/>
          </a:stretch>
        </p:blipFill>
        <p:spPr>
          <a:xfrm>
            <a:off x="6871460" y="4701651"/>
            <a:ext cx="3291643" cy="1851549"/>
          </a:xfrm>
          <a:prstGeom prst="rect">
            <a:avLst/>
          </a:prstGeom>
        </p:spPr>
      </p:pic>
    </p:spTree>
    <p:extLst>
      <p:ext uri="{BB962C8B-B14F-4D97-AF65-F5344CB8AC3E}">
        <p14:creationId xmlns:p14="http://schemas.microsoft.com/office/powerpoint/2010/main" val="12565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TTGO :  EXEMPLE LECTURE ANALOGIQUE</a:t>
            </a:r>
            <a:endParaRPr lang="fr-CA" sz="3600" dirty="0"/>
          </a:p>
        </p:txBody>
      </p:sp>
      <p:pic>
        <p:nvPicPr>
          <p:cNvPr id="5" name="Image 4">
            <a:extLst>
              <a:ext uri="{FF2B5EF4-FFF2-40B4-BE49-F238E27FC236}">
                <a16:creationId xmlns:a16="http://schemas.microsoft.com/office/drawing/2014/main" id="{9826D5FA-E372-4CED-AD34-284DD3341E6B}"/>
              </a:ext>
            </a:extLst>
          </p:cNvPr>
          <p:cNvPicPr>
            <a:picLocks noChangeAspect="1"/>
          </p:cNvPicPr>
          <p:nvPr/>
        </p:nvPicPr>
        <p:blipFill>
          <a:blip r:embed="rId2"/>
          <a:stretch>
            <a:fillRect/>
          </a:stretch>
        </p:blipFill>
        <p:spPr>
          <a:xfrm>
            <a:off x="1011936" y="1030363"/>
            <a:ext cx="4181856" cy="5605947"/>
          </a:xfrm>
          <a:prstGeom prst="rect">
            <a:avLst/>
          </a:prstGeom>
        </p:spPr>
      </p:pic>
      <p:pic>
        <p:nvPicPr>
          <p:cNvPr id="10" name="Image 9">
            <a:extLst>
              <a:ext uri="{FF2B5EF4-FFF2-40B4-BE49-F238E27FC236}">
                <a16:creationId xmlns:a16="http://schemas.microsoft.com/office/drawing/2014/main" id="{BF96730A-3086-4CDE-854F-5DDAC23B6C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8370" l="6152" r="92418">
                        <a14:foregroundMark x1="51359" y1="12228" x2="55937" y2="10054"/>
                        <a14:foregroundMark x1="62518" y1="10598" x2="61660" y2="10598"/>
                        <a14:foregroundMark x1="61946" y1="76630" x2="62804" y2="94293"/>
                        <a14:foregroundMark x1="63948" y1="82337" x2="58798" y2="98641"/>
                        <a14:foregroundMark x1="58798" y1="98641" x2="58512" y2="98641"/>
                        <a14:foregroundMark x1="56938" y1="86957" x2="49642" y2="94022"/>
                        <a14:foregroundMark x1="6152" y1="86413" x2="7582" y2="96739"/>
                        <a14:foregroundMark x1="92418" y1="77717" x2="86123" y2="77717"/>
                      </a14:backgroundRemoval>
                    </a14:imgEffect>
                  </a14:imgLayer>
                </a14:imgProps>
              </a:ext>
            </a:extLst>
          </a:blip>
          <a:stretch>
            <a:fillRect/>
          </a:stretch>
        </p:blipFill>
        <p:spPr>
          <a:xfrm>
            <a:off x="5737610" y="2247918"/>
            <a:ext cx="4788416" cy="2520940"/>
          </a:xfrm>
          <a:prstGeom prst="rect">
            <a:avLst/>
          </a:prstGeom>
        </p:spPr>
      </p:pic>
      <p:sp>
        <p:nvSpPr>
          <p:cNvPr id="11" name="ZoneTexte 10">
            <a:extLst>
              <a:ext uri="{FF2B5EF4-FFF2-40B4-BE49-F238E27FC236}">
                <a16:creationId xmlns:a16="http://schemas.microsoft.com/office/drawing/2014/main" id="{36912A3A-84C9-4EC9-ABB4-6B0FAED60A36}"/>
              </a:ext>
            </a:extLst>
          </p:cNvPr>
          <p:cNvSpPr txBox="1"/>
          <p:nvPr/>
        </p:nvSpPr>
        <p:spPr>
          <a:xfrm>
            <a:off x="9262110" y="2286000"/>
            <a:ext cx="845820" cy="369332"/>
          </a:xfrm>
          <a:prstGeom prst="rect">
            <a:avLst/>
          </a:prstGeom>
          <a:noFill/>
        </p:spPr>
        <p:txBody>
          <a:bodyPr wrap="square" rtlCol="0">
            <a:spAutoFit/>
          </a:bodyPr>
          <a:lstStyle/>
          <a:p>
            <a:r>
              <a:rPr lang="en-CA" dirty="0"/>
              <a:t>3.3V</a:t>
            </a:r>
            <a:endParaRPr lang="fr-CA" dirty="0"/>
          </a:p>
        </p:txBody>
      </p:sp>
      <p:sp>
        <p:nvSpPr>
          <p:cNvPr id="13" name="ZoneTexte 12">
            <a:extLst>
              <a:ext uri="{FF2B5EF4-FFF2-40B4-BE49-F238E27FC236}">
                <a16:creationId xmlns:a16="http://schemas.microsoft.com/office/drawing/2014/main" id="{85EFA39B-E872-45AA-ADA5-596EA3E1DE4E}"/>
              </a:ext>
            </a:extLst>
          </p:cNvPr>
          <p:cNvSpPr txBox="1"/>
          <p:nvPr/>
        </p:nvSpPr>
        <p:spPr>
          <a:xfrm>
            <a:off x="9262110" y="2807494"/>
            <a:ext cx="845820" cy="369332"/>
          </a:xfrm>
          <a:prstGeom prst="rect">
            <a:avLst/>
          </a:prstGeom>
          <a:noFill/>
        </p:spPr>
        <p:txBody>
          <a:bodyPr wrap="square" rtlCol="0">
            <a:spAutoFit/>
          </a:bodyPr>
          <a:lstStyle/>
          <a:p>
            <a:r>
              <a:rPr lang="en-CA" dirty="0"/>
              <a:t>GND</a:t>
            </a:r>
            <a:endParaRPr lang="fr-CA" dirty="0"/>
          </a:p>
        </p:txBody>
      </p:sp>
      <p:sp>
        <p:nvSpPr>
          <p:cNvPr id="14" name="ZoneTexte 13">
            <a:extLst>
              <a:ext uri="{FF2B5EF4-FFF2-40B4-BE49-F238E27FC236}">
                <a16:creationId xmlns:a16="http://schemas.microsoft.com/office/drawing/2014/main" id="{033615F5-115A-4234-AD67-78D007A69EB1}"/>
              </a:ext>
            </a:extLst>
          </p:cNvPr>
          <p:cNvSpPr txBox="1"/>
          <p:nvPr/>
        </p:nvSpPr>
        <p:spPr>
          <a:xfrm>
            <a:off x="10275570" y="3833337"/>
            <a:ext cx="1390650" cy="646331"/>
          </a:xfrm>
          <a:prstGeom prst="rect">
            <a:avLst/>
          </a:prstGeom>
          <a:noFill/>
        </p:spPr>
        <p:txBody>
          <a:bodyPr wrap="square" rtlCol="0">
            <a:spAutoFit/>
          </a:bodyPr>
          <a:lstStyle/>
          <a:p>
            <a:r>
              <a:rPr lang="en-CA" dirty="0" err="1"/>
              <a:t>Broche</a:t>
            </a:r>
            <a:r>
              <a:rPr lang="en-CA" dirty="0"/>
              <a:t> </a:t>
            </a:r>
            <a:r>
              <a:rPr lang="en-CA" dirty="0" err="1"/>
              <a:t>analogique</a:t>
            </a:r>
            <a:endParaRPr lang="fr-CA" dirty="0"/>
          </a:p>
        </p:txBody>
      </p:sp>
    </p:spTree>
    <p:extLst>
      <p:ext uri="{BB962C8B-B14F-4D97-AF65-F5344CB8AC3E}">
        <p14:creationId xmlns:p14="http://schemas.microsoft.com/office/powerpoint/2010/main" val="3725711052"/>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2.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Grand écran</PresentationFormat>
  <Paragraphs>199</Paragraphs>
  <Slides>35</Slides>
  <Notes>0</Notes>
  <HiddenSlides>0</HiddenSlides>
  <MMClips>2</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35</vt:i4>
      </vt:variant>
    </vt:vector>
  </HeadingPairs>
  <TitlesOfParts>
    <vt:vector size="42" baseType="lpstr">
      <vt:lpstr>Gill Sans MT</vt:lpstr>
      <vt:lpstr>Arial</vt:lpstr>
      <vt:lpstr>Gill Sans Nova Light</vt:lpstr>
      <vt:lpstr>Calibri</vt:lpstr>
      <vt:lpstr>Symbol</vt:lpstr>
      <vt:lpstr>Thème Office</vt:lpstr>
      <vt:lpstr>Image</vt:lpstr>
      <vt:lpstr>ESP32</vt:lpstr>
      <vt:lpstr>ESP32 TTGO :  BROCHES</vt:lpstr>
      <vt:lpstr>ESP32 : AJOUTEZ LE DÉPÔT D’ESPRESSIF </vt:lpstr>
      <vt:lpstr>ESP32 : INSTALLEZ LE SUPPORT DE LA CARTE</vt:lpstr>
      <vt:lpstr>ESP32 : CHOISSISSEZ LE TYPE DE LA CARTE</vt:lpstr>
      <vt:lpstr>ESP32 : BRANCHEZ LA CARTE À L’ORDINATEUR ET CHOISIR SON PORT</vt:lpstr>
      <vt:lpstr>ESP32 : INSTALLEZ LA BIBLIOTHÈQUE DE L’ÉCRAN</vt:lpstr>
      <vt:lpstr>ESP32 : TÉLÉCHARGEZ, OUVREZ ET TÉLÉVERSEZ L’EXEMPLE</vt:lpstr>
      <vt:lpstr>ESP32 TTGO :  EXEMPLE LECTURE ANALOGIQUE</vt:lpstr>
      <vt:lpstr>MAQUETTE MAX :  RÉALITÉ ÉTENDUE TRAVAIL SOMMATIF 40%</vt:lpstr>
      <vt:lpstr>SÉANCE 11</vt:lpstr>
      <vt:lpstr>Internet des objets : Internet of  Things (IOT)</vt:lpstr>
      <vt:lpstr>SÉANCE 12</vt:lpstr>
      <vt:lpstr>BROCHES DU ESP32 TTGO</vt:lpstr>
      <vt:lpstr>CODE DE BASE POUR CONNECTER SON TTGO AU WIFI</vt:lpstr>
      <vt:lpstr>CODE DE BASE POUR CONNECTER SON TTGO AU WIFI AVEC WIFICONNECT LITE</vt:lpstr>
      <vt:lpstr>ESP32 TTGO SERVO. + POT.</vt:lpstr>
      <vt:lpstr>IOT : io.adafruit.com VS blynk.io</vt:lpstr>
      <vt:lpstr>SERVICE IOT io.adafruit.com</vt:lpstr>
      <vt:lpstr>CRÉER UN FEED SUR io.adafruit.com</vt:lpstr>
      <vt:lpstr>RENDRE UN FEED PUBLIC</vt:lpstr>
      <vt:lpstr>CRÉER UN DASHBOARD SUR io.adafruit.com</vt:lpstr>
      <vt:lpstr>AJOUTER LE SERVOMOTEUR AU DASHBOARD</vt:lpstr>
      <vt:lpstr>AJOUTER LE POTENTIOMÈTRE AU DASHBOARD</vt:lpstr>
      <vt:lpstr>CODE POUR ESP32 TTGO ↔ IO.ADAFRUIT.COM  (NE PAS OUBLIER DE MODIFIER LES OPTIONS DE CONNEXION!)</vt:lpstr>
      <vt:lpstr>EXEMPLE DE PAGE WEB QUI LIT UN FEED IO.ADAFRUIT.COM  (NE PAS OUBLIER DE MODIFIER L’ADRESSE DU FEED!)</vt:lpstr>
      <vt:lpstr>TÉLÉCHARGEZ L’APPLICATION «Blynk»</vt:lpstr>
      <vt:lpstr>CODE POUR ESP32 TTGO ↔ BLYNK.IO  (NE PAS OUBLIER DE MODIFIER LES OPTIONS DE CONNEXION!)</vt:lpstr>
      <vt:lpstr>SÉANCE 13</vt:lpstr>
      <vt:lpstr>QUIZ FINAL,  JEUDI 17 DÉCEMBRE 12:00</vt:lpstr>
      <vt:lpstr>ESP32 TTGO SERVO. + POT.</vt:lpstr>
      <vt:lpstr>CONTRÔLE PAR OPEN SOUND CONTROL (OSC)</vt:lpstr>
      <vt:lpstr>EXEMPLE DE COMMUNICATION OSC ENTRE ESP32 ET ORDINATEUR</vt:lpstr>
      <vt:lpstr>REMPLIR LE QUESTIONNAIRE SUR LES ENSEIGNEMENTS</vt:lpstr>
      <vt:lpstr>CHAÎNE WEB TRAVAIL SOMMATIF 10% GROUPES DE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2020-11-22T23:20:22Z</dcterms:created>
  <dcterms:modified xsi:type="dcterms:W3CDTF">2022-09-12T21:49:26Z</dcterms:modified>
</cp:coreProperties>
</file>